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elleza" charset="1" panose="02000503050000020003"/>
      <p:regular r:id="rId25"/>
    </p:embeddedFont>
    <p:embeddedFont>
      <p:font typeface="The Seasons" charset="1" panose="00000000000000000000"/>
      <p:regular r:id="rId26"/>
    </p:embeddedFont>
    <p:embeddedFont>
      <p:font typeface="Open Sans Light" charset="1" panose="020B0306030504020204"/>
      <p:regular r:id="rId27"/>
    </p:embeddedFont>
    <p:embeddedFont>
      <p:font typeface="Poppins" charset="1" panose="00000500000000000000"/>
      <p:regular r:id="rId28"/>
    </p:embeddedFont>
    <p:embeddedFont>
      <p:font typeface="Poppins Bold" charset="1" panose="00000800000000000000"/>
      <p:regular r:id="rId29"/>
    </p:embeddedFont>
    <p:embeddedFont>
      <p:font typeface="Canva Sans Bold" charset="1" panose="020B0803030501040103"/>
      <p:regular r:id="rId30"/>
    </p:embeddedFont>
    <p:embeddedFont>
      <p:font typeface="Poppins Bold Italics"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jpeg" Type="http://schemas.openxmlformats.org/officeDocument/2006/relationships/image"/><Relationship Id="rId6" Target="../media/image30.jpeg" Type="http://schemas.openxmlformats.org/officeDocument/2006/relationships/image"/><Relationship Id="rId7" Target="../media/image3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12015" y="378235"/>
            <a:ext cx="7193887" cy="7193887"/>
          </a:xfrm>
          <a:custGeom>
            <a:avLst/>
            <a:gdLst/>
            <a:ahLst/>
            <a:cxnLst/>
            <a:rect r="r" b="b" t="t" l="l"/>
            <a:pathLst>
              <a:path h="7193887" w="7193887">
                <a:moveTo>
                  <a:pt x="0" y="0"/>
                </a:moveTo>
                <a:lnTo>
                  <a:pt x="7193888" y="0"/>
                </a:lnTo>
                <a:lnTo>
                  <a:pt x="7193888" y="7193888"/>
                </a:lnTo>
                <a:lnTo>
                  <a:pt x="0" y="7193888"/>
                </a:lnTo>
                <a:lnTo>
                  <a:pt x="0" y="0"/>
                </a:lnTo>
                <a:close/>
              </a:path>
            </a:pathLst>
          </a:custGeom>
          <a:blipFill>
            <a:blip r:embed="rId2"/>
            <a:stretch>
              <a:fillRect l="0" t="0" r="0" b="0"/>
            </a:stretch>
          </a:blipFill>
        </p:spPr>
      </p:sp>
      <p:sp>
        <p:nvSpPr>
          <p:cNvPr name="Freeform 3" id="3"/>
          <p:cNvSpPr/>
          <p:nvPr/>
        </p:nvSpPr>
        <p:spPr>
          <a:xfrm flipH="false" flipV="false" rot="-2629711">
            <a:off x="17000281" y="1732014"/>
            <a:ext cx="6822973" cy="6822973"/>
          </a:xfrm>
          <a:custGeom>
            <a:avLst/>
            <a:gdLst/>
            <a:ahLst/>
            <a:cxnLst/>
            <a:rect r="r" b="b" t="t" l="l"/>
            <a:pathLst>
              <a:path h="6822973" w="6822973">
                <a:moveTo>
                  <a:pt x="0" y="0"/>
                </a:moveTo>
                <a:lnTo>
                  <a:pt x="6822973" y="0"/>
                </a:lnTo>
                <a:lnTo>
                  <a:pt x="6822973" y="6822972"/>
                </a:lnTo>
                <a:lnTo>
                  <a:pt x="0" y="6822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629711">
            <a:off x="-5093642" y="1412076"/>
            <a:ext cx="6822973" cy="6822973"/>
          </a:xfrm>
          <a:custGeom>
            <a:avLst/>
            <a:gdLst/>
            <a:ahLst/>
            <a:cxnLst/>
            <a:rect r="r" b="b" t="t" l="l"/>
            <a:pathLst>
              <a:path h="6822973" w="6822973">
                <a:moveTo>
                  <a:pt x="0" y="0"/>
                </a:moveTo>
                <a:lnTo>
                  <a:pt x="6822973" y="0"/>
                </a:lnTo>
                <a:lnTo>
                  <a:pt x="6822973" y="6822972"/>
                </a:lnTo>
                <a:lnTo>
                  <a:pt x="0" y="6822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112015" y="5514094"/>
            <a:ext cx="8063970" cy="2058029"/>
          </a:xfrm>
          <a:prstGeom prst="rect">
            <a:avLst/>
          </a:prstGeom>
        </p:spPr>
        <p:txBody>
          <a:bodyPr anchor="t" rtlCol="false" tIns="0" lIns="0" bIns="0" rIns="0">
            <a:spAutoFit/>
          </a:bodyPr>
          <a:lstStyle/>
          <a:p>
            <a:pPr algn="ctr">
              <a:lnSpc>
                <a:spcPts val="16765"/>
              </a:lnSpc>
            </a:pPr>
            <a:r>
              <a:rPr lang="en-US" sz="11975">
                <a:solidFill>
                  <a:srgbClr val="A45F43"/>
                </a:solidFill>
                <a:latin typeface="Belleza"/>
              </a:rPr>
              <a:t>STYLEST</a:t>
            </a:r>
          </a:p>
        </p:txBody>
      </p:sp>
      <p:sp>
        <p:nvSpPr>
          <p:cNvPr name="TextBox 6" id="6"/>
          <p:cNvSpPr txBox="true"/>
          <p:nvPr/>
        </p:nvSpPr>
        <p:spPr>
          <a:xfrm rot="0">
            <a:off x="4058351" y="7438773"/>
            <a:ext cx="10171298" cy="1071056"/>
          </a:xfrm>
          <a:prstGeom prst="rect">
            <a:avLst/>
          </a:prstGeom>
        </p:spPr>
        <p:txBody>
          <a:bodyPr anchor="t" rtlCol="false" tIns="0" lIns="0" bIns="0" rIns="0">
            <a:spAutoFit/>
          </a:bodyPr>
          <a:lstStyle/>
          <a:p>
            <a:pPr algn="ctr">
              <a:lnSpc>
                <a:spcPts val="8690"/>
              </a:lnSpc>
            </a:pPr>
            <a:r>
              <a:rPr lang="en-US" sz="6207" spc="1433">
                <a:solidFill>
                  <a:srgbClr val="A45F43"/>
                </a:solidFill>
                <a:latin typeface="Belleza"/>
              </a:rPr>
              <a:t>Application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2820471" y="0"/>
            <a:ext cx="10322343" cy="11299235"/>
            <a:chOff x="0" y="0"/>
            <a:chExt cx="2718642" cy="2975930"/>
          </a:xfrm>
        </p:grpSpPr>
        <p:sp>
          <p:nvSpPr>
            <p:cNvPr name="Freeform 3" id="3"/>
            <p:cNvSpPr/>
            <p:nvPr/>
          </p:nvSpPr>
          <p:spPr>
            <a:xfrm flipH="false" flipV="false" rot="0">
              <a:off x="0" y="0"/>
              <a:ext cx="2718642" cy="2975930"/>
            </a:xfrm>
            <a:custGeom>
              <a:avLst/>
              <a:gdLst/>
              <a:ahLst/>
              <a:cxnLst/>
              <a:rect r="r" b="b" t="t" l="l"/>
              <a:pathLst>
                <a:path h="2975930" w="2718642">
                  <a:moveTo>
                    <a:pt x="0" y="0"/>
                  </a:moveTo>
                  <a:lnTo>
                    <a:pt x="2718642" y="0"/>
                  </a:lnTo>
                  <a:lnTo>
                    <a:pt x="2718642" y="2975930"/>
                  </a:lnTo>
                  <a:lnTo>
                    <a:pt x="0" y="2975930"/>
                  </a:lnTo>
                  <a:close/>
                </a:path>
              </a:pathLst>
            </a:custGeom>
            <a:solidFill>
              <a:srgbClr val="7B6046"/>
            </a:solidFill>
          </p:spPr>
        </p:sp>
        <p:sp>
          <p:nvSpPr>
            <p:cNvPr name="TextBox 4" id="4"/>
            <p:cNvSpPr txBox="true"/>
            <p:nvPr/>
          </p:nvSpPr>
          <p:spPr>
            <a:xfrm>
              <a:off x="0" y="-38100"/>
              <a:ext cx="2718642" cy="301403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9051699" y="3432823"/>
            <a:ext cx="1110119" cy="1110119"/>
          </a:xfrm>
          <a:custGeom>
            <a:avLst/>
            <a:gdLst/>
            <a:ahLst/>
            <a:cxnLst/>
            <a:rect r="r" b="b" t="t" l="l"/>
            <a:pathLst>
              <a:path h="1110119" w="1110119">
                <a:moveTo>
                  <a:pt x="0" y="0"/>
                </a:moveTo>
                <a:lnTo>
                  <a:pt x="1110119" y="0"/>
                </a:lnTo>
                <a:lnTo>
                  <a:pt x="1110119" y="1110119"/>
                </a:lnTo>
                <a:lnTo>
                  <a:pt x="0" y="1110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27955" y="4923459"/>
            <a:ext cx="1133847" cy="1133847"/>
          </a:xfrm>
          <a:custGeom>
            <a:avLst/>
            <a:gdLst/>
            <a:ahLst/>
            <a:cxnLst/>
            <a:rect r="r" b="b" t="t" l="l"/>
            <a:pathLst>
              <a:path h="1133847" w="1133847">
                <a:moveTo>
                  <a:pt x="0" y="0"/>
                </a:moveTo>
                <a:lnTo>
                  <a:pt x="1133847" y="0"/>
                </a:lnTo>
                <a:lnTo>
                  <a:pt x="1133847" y="1133847"/>
                </a:lnTo>
                <a:lnTo>
                  <a:pt x="0" y="1133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83162" y="6425191"/>
            <a:ext cx="1023433" cy="1101947"/>
          </a:xfrm>
          <a:custGeom>
            <a:avLst/>
            <a:gdLst/>
            <a:ahLst/>
            <a:cxnLst/>
            <a:rect r="r" b="b" t="t" l="l"/>
            <a:pathLst>
              <a:path h="1101947" w="1023433">
                <a:moveTo>
                  <a:pt x="0" y="0"/>
                </a:moveTo>
                <a:lnTo>
                  <a:pt x="1023433" y="0"/>
                </a:lnTo>
                <a:lnTo>
                  <a:pt x="1023433" y="1101946"/>
                </a:lnTo>
                <a:lnTo>
                  <a:pt x="0" y="1101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014365" y="1826464"/>
            <a:ext cx="1361026" cy="1265755"/>
          </a:xfrm>
          <a:custGeom>
            <a:avLst/>
            <a:gdLst/>
            <a:ahLst/>
            <a:cxnLst/>
            <a:rect r="r" b="b" t="t" l="l"/>
            <a:pathLst>
              <a:path h="1265755" w="1361026">
                <a:moveTo>
                  <a:pt x="0" y="0"/>
                </a:moveTo>
                <a:lnTo>
                  <a:pt x="1361027" y="0"/>
                </a:lnTo>
                <a:lnTo>
                  <a:pt x="1361027" y="1265755"/>
                </a:lnTo>
                <a:lnTo>
                  <a:pt x="0" y="12657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96611" y="3627145"/>
            <a:ext cx="7331159" cy="1516355"/>
          </a:xfrm>
          <a:prstGeom prst="rect">
            <a:avLst/>
          </a:prstGeom>
        </p:spPr>
        <p:txBody>
          <a:bodyPr anchor="t" rtlCol="false" tIns="0" lIns="0" bIns="0" rIns="0">
            <a:spAutoFit/>
          </a:bodyPr>
          <a:lstStyle/>
          <a:p>
            <a:pPr algn="r">
              <a:lnSpc>
                <a:spcPts val="11324"/>
              </a:lnSpc>
            </a:pPr>
            <a:r>
              <a:rPr lang="en-US" sz="11324">
                <a:solidFill>
                  <a:srgbClr val="FBF5E9"/>
                </a:solidFill>
                <a:latin typeface="The Seasons"/>
              </a:rPr>
              <a:t>Features:</a:t>
            </a:r>
          </a:p>
        </p:txBody>
      </p:sp>
      <p:sp>
        <p:nvSpPr>
          <p:cNvPr name="TextBox 10" id="10"/>
          <p:cNvSpPr txBox="true"/>
          <p:nvPr/>
        </p:nvSpPr>
        <p:spPr>
          <a:xfrm rot="0">
            <a:off x="691205" y="4847259"/>
            <a:ext cx="3747670" cy="516282"/>
          </a:xfrm>
          <a:prstGeom prst="rect">
            <a:avLst/>
          </a:prstGeom>
        </p:spPr>
        <p:txBody>
          <a:bodyPr anchor="t" rtlCol="false" tIns="0" lIns="0" bIns="0" rIns="0">
            <a:spAutoFit/>
          </a:bodyPr>
          <a:lstStyle/>
          <a:p>
            <a:pPr algn="r">
              <a:lnSpc>
                <a:spcPts val="4085"/>
              </a:lnSpc>
            </a:pPr>
            <a:r>
              <a:rPr lang="en-US" sz="2918" spc="116">
                <a:solidFill>
                  <a:srgbClr val="FBF5E9"/>
                </a:solidFill>
                <a:latin typeface="Poppins"/>
              </a:rPr>
              <a:t>WHAT CAN IT DO?</a:t>
            </a:r>
          </a:p>
        </p:txBody>
      </p:sp>
      <p:sp>
        <p:nvSpPr>
          <p:cNvPr name="TextBox 11" id="11"/>
          <p:cNvSpPr txBox="true"/>
          <p:nvPr/>
        </p:nvSpPr>
        <p:spPr>
          <a:xfrm rot="0">
            <a:off x="16096019" y="1038225"/>
            <a:ext cx="1163281" cy="262890"/>
          </a:xfrm>
          <a:prstGeom prst="rect">
            <a:avLst/>
          </a:prstGeom>
        </p:spPr>
        <p:txBody>
          <a:bodyPr anchor="t" rtlCol="false" tIns="0" lIns="0" bIns="0" rIns="0">
            <a:spAutoFit/>
          </a:bodyPr>
          <a:lstStyle/>
          <a:p>
            <a:pPr algn="r">
              <a:lnSpc>
                <a:spcPts val="1890"/>
              </a:lnSpc>
            </a:pPr>
            <a:r>
              <a:rPr lang="en-US" sz="1800">
                <a:solidFill>
                  <a:srgbClr val="FBF5E9"/>
                </a:solidFill>
                <a:latin typeface="Poppins"/>
              </a:rPr>
              <a:t>06/10</a:t>
            </a:r>
          </a:p>
        </p:txBody>
      </p:sp>
      <p:sp>
        <p:nvSpPr>
          <p:cNvPr name="TextBox 12" id="12"/>
          <p:cNvSpPr txBox="true"/>
          <p:nvPr/>
        </p:nvSpPr>
        <p:spPr>
          <a:xfrm rot="0">
            <a:off x="10904393" y="3769028"/>
            <a:ext cx="4793805" cy="516282"/>
          </a:xfrm>
          <a:prstGeom prst="rect">
            <a:avLst/>
          </a:prstGeom>
        </p:spPr>
        <p:txBody>
          <a:bodyPr anchor="t" rtlCol="false" tIns="0" lIns="0" bIns="0" rIns="0">
            <a:spAutoFit/>
          </a:bodyPr>
          <a:lstStyle/>
          <a:p>
            <a:pPr algn="r">
              <a:lnSpc>
                <a:spcPts val="4085"/>
              </a:lnSpc>
            </a:pPr>
            <a:r>
              <a:rPr lang="en-US" sz="2918" spc="116">
                <a:solidFill>
                  <a:srgbClr val="7B6046"/>
                </a:solidFill>
                <a:latin typeface="Poppins"/>
              </a:rPr>
              <a:t>ADD TO CART PRODUCTS</a:t>
            </a:r>
          </a:p>
        </p:txBody>
      </p:sp>
      <p:sp>
        <p:nvSpPr>
          <p:cNvPr name="TextBox 13" id="13"/>
          <p:cNvSpPr txBox="true"/>
          <p:nvPr/>
        </p:nvSpPr>
        <p:spPr>
          <a:xfrm rot="0">
            <a:off x="10856768" y="2163101"/>
            <a:ext cx="3689551" cy="516282"/>
          </a:xfrm>
          <a:prstGeom prst="rect">
            <a:avLst/>
          </a:prstGeom>
        </p:spPr>
        <p:txBody>
          <a:bodyPr anchor="t" rtlCol="false" tIns="0" lIns="0" bIns="0" rIns="0">
            <a:spAutoFit/>
          </a:bodyPr>
          <a:lstStyle/>
          <a:p>
            <a:pPr algn="r">
              <a:lnSpc>
                <a:spcPts val="4085"/>
              </a:lnSpc>
            </a:pPr>
            <a:r>
              <a:rPr lang="en-US" sz="2918" spc="116">
                <a:solidFill>
                  <a:srgbClr val="7B6046"/>
                </a:solidFill>
                <a:latin typeface="Poppins"/>
              </a:rPr>
              <a:t>TRY ON PRODUCTS</a:t>
            </a:r>
          </a:p>
        </p:txBody>
      </p:sp>
      <p:sp>
        <p:nvSpPr>
          <p:cNvPr name="TextBox 14" id="14"/>
          <p:cNvSpPr txBox="true"/>
          <p:nvPr/>
        </p:nvSpPr>
        <p:spPr>
          <a:xfrm rot="0">
            <a:off x="10856768" y="5287341"/>
            <a:ext cx="4018890" cy="516282"/>
          </a:xfrm>
          <a:prstGeom prst="rect">
            <a:avLst/>
          </a:prstGeom>
        </p:spPr>
        <p:txBody>
          <a:bodyPr anchor="t" rtlCol="false" tIns="0" lIns="0" bIns="0" rIns="0">
            <a:spAutoFit/>
          </a:bodyPr>
          <a:lstStyle/>
          <a:p>
            <a:pPr algn="r">
              <a:lnSpc>
                <a:spcPts val="4085"/>
              </a:lnSpc>
            </a:pPr>
            <a:r>
              <a:rPr lang="en-US" sz="2918" spc="116">
                <a:solidFill>
                  <a:srgbClr val="7B6046"/>
                </a:solidFill>
                <a:latin typeface="Poppins"/>
              </a:rPr>
              <a:t>CHECKOUT PROCESS</a:t>
            </a:r>
          </a:p>
        </p:txBody>
      </p:sp>
      <p:sp>
        <p:nvSpPr>
          <p:cNvPr name="TextBox 15" id="15"/>
          <p:cNvSpPr txBox="true"/>
          <p:nvPr/>
        </p:nvSpPr>
        <p:spPr>
          <a:xfrm rot="0">
            <a:off x="10904393" y="6803748"/>
            <a:ext cx="4290110" cy="516282"/>
          </a:xfrm>
          <a:prstGeom prst="rect">
            <a:avLst/>
          </a:prstGeom>
        </p:spPr>
        <p:txBody>
          <a:bodyPr anchor="t" rtlCol="false" tIns="0" lIns="0" bIns="0" rIns="0">
            <a:spAutoFit/>
          </a:bodyPr>
          <a:lstStyle/>
          <a:p>
            <a:pPr algn="r">
              <a:lnSpc>
                <a:spcPts val="4085"/>
              </a:lnSpc>
            </a:pPr>
            <a:r>
              <a:rPr lang="en-US" sz="2918" spc="116">
                <a:solidFill>
                  <a:srgbClr val="7B6046"/>
                </a:solidFill>
                <a:latin typeface="Poppins"/>
              </a:rPr>
              <a:t>PROFILE MANAGEMENT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589314"/>
            <a:chOff x="0" y="0"/>
            <a:chExt cx="4572650" cy="2525581"/>
          </a:xfrm>
        </p:grpSpPr>
        <p:sp>
          <p:nvSpPr>
            <p:cNvPr name="Freeform 3" id="3"/>
            <p:cNvSpPr/>
            <p:nvPr/>
          </p:nvSpPr>
          <p:spPr>
            <a:xfrm flipH="false" flipV="false" rot="0">
              <a:off x="0" y="0"/>
              <a:ext cx="4572650" cy="2525581"/>
            </a:xfrm>
            <a:custGeom>
              <a:avLst/>
              <a:gdLst/>
              <a:ahLst/>
              <a:cxnLst/>
              <a:rect r="r" b="b" t="t" l="l"/>
              <a:pathLst>
                <a:path h="2525581" w="4572650">
                  <a:moveTo>
                    <a:pt x="0" y="0"/>
                  </a:moveTo>
                  <a:lnTo>
                    <a:pt x="4572650" y="0"/>
                  </a:lnTo>
                  <a:lnTo>
                    <a:pt x="4572650" y="2525581"/>
                  </a:lnTo>
                  <a:lnTo>
                    <a:pt x="0" y="2525581"/>
                  </a:lnTo>
                  <a:close/>
                </a:path>
              </a:pathLst>
            </a:custGeom>
            <a:solidFill>
              <a:srgbClr val="7B6046"/>
            </a:solidFill>
            <a:ln cap="sq">
              <a:noFill/>
              <a:prstDash val="dash"/>
              <a:miter/>
            </a:ln>
          </p:spPr>
        </p:sp>
        <p:sp>
          <p:nvSpPr>
            <p:cNvPr name="TextBox 4" id="4"/>
            <p:cNvSpPr txBox="true"/>
            <p:nvPr/>
          </p:nvSpPr>
          <p:spPr>
            <a:xfrm>
              <a:off x="0" y="-38100"/>
              <a:ext cx="4572650" cy="2563681"/>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463109" y="3845450"/>
            <a:ext cx="3021736" cy="458550"/>
          </a:xfrm>
          <a:prstGeom prst="rect">
            <a:avLst/>
          </a:prstGeom>
        </p:spPr>
        <p:txBody>
          <a:bodyPr anchor="t" rtlCol="false" tIns="0" lIns="0" bIns="0" rIns="0">
            <a:spAutoFit/>
          </a:bodyPr>
          <a:lstStyle/>
          <a:p>
            <a:pPr algn="ctr">
              <a:lnSpc>
                <a:spcPts val="3641"/>
              </a:lnSpc>
            </a:pPr>
            <a:r>
              <a:rPr lang="en-US" sz="2600" spc="104">
                <a:solidFill>
                  <a:srgbClr val="FBF5E9"/>
                </a:solidFill>
                <a:latin typeface="Poppins"/>
              </a:rPr>
              <a:t>PREPARE</a:t>
            </a:r>
          </a:p>
        </p:txBody>
      </p:sp>
      <p:sp>
        <p:nvSpPr>
          <p:cNvPr name="TextBox 6" id="6"/>
          <p:cNvSpPr txBox="true"/>
          <p:nvPr/>
        </p:nvSpPr>
        <p:spPr>
          <a:xfrm rot="0">
            <a:off x="3791372" y="3845450"/>
            <a:ext cx="3021736" cy="458550"/>
          </a:xfrm>
          <a:prstGeom prst="rect">
            <a:avLst/>
          </a:prstGeom>
        </p:spPr>
        <p:txBody>
          <a:bodyPr anchor="t" rtlCol="false" tIns="0" lIns="0" bIns="0" rIns="0">
            <a:spAutoFit/>
          </a:bodyPr>
          <a:lstStyle/>
          <a:p>
            <a:pPr algn="ctr">
              <a:lnSpc>
                <a:spcPts val="3641"/>
              </a:lnSpc>
            </a:pPr>
            <a:r>
              <a:rPr lang="en-US" sz="2600" spc="104">
                <a:solidFill>
                  <a:srgbClr val="FBF5E9"/>
                </a:solidFill>
                <a:latin typeface="Poppins"/>
              </a:rPr>
              <a:t>LAUNCH</a:t>
            </a:r>
          </a:p>
        </p:txBody>
      </p:sp>
      <p:sp>
        <p:nvSpPr>
          <p:cNvPr name="Freeform 7" id="7"/>
          <p:cNvSpPr/>
          <p:nvPr/>
        </p:nvSpPr>
        <p:spPr>
          <a:xfrm flipH="false" flipV="false" rot="0">
            <a:off x="1660932" y="3167762"/>
            <a:ext cx="13963960" cy="401464"/>
          </a:xfrm>
          <a:custGeom>
            <a:avLst/>
            <a:gdLst/>
            <a:ahLst/>
            <a:cxnLst/>
            <a:rect r="r" b="b" t="t" l="l"/>
            <a:pathLst>
              <a:path h="401464" w="13963960">
                <a:moveTo>
                  <a:pt x="0" y="0"/>
                </a:moveTo>
                <a:lnTo>
                  <a:pt x="13963960" y="0"/>
                </a:lnTo>
                <a:lnTo>
                  <a:pt x="13963960" y="401463"/>
                </a:lnTo>
                <a:lnTo>
                  <a:pt x="0" y="40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63109" y="1228725"/>
            <a:ext cx="11279792" cy="1516355"/>
          </a:xfrm>
          <a:prstGeom prst="rect">
            <a:avLst/>
          </a:prstGeom>
        </p:spPr>
        <p:txBody>
          <a:bodyPr anchor="t" rtlCol="false" tIns="0" lIns="0" bIns="0" rIns="0">
            <a:spAutoFit/>
          </a:bodyPr>
          <a:lstStyle/>
          <a:p>
            <a:pPr algn="ctr">
              <a:lnSpc>
                <a:spcPts val="11324"/>
              </a:lnSpc>
            </a:pPr>
            <a:r>
              <a:rPr lang="en-US" sz="11324">
                <a:solidFill>
                  <a:srgbClr val="FBF5E9"/>
                </a:solidFill>
                <a:latin typeface="The Seasons"/>
              </a:rPr>
              <a:t>Evaluation Plan</a:t>
            </a:r>
          </a:p>
        </p:txBody>
      </p:sp>
      <p:sp>
        <p:nvSpPr>
          <p:cNvPr name="TextBox 9" id="9"/>
          <p:cNvSpPr txBox="true"/>
          <p:nvPr/>
        </p:nvSpPr>
        <p:spPr>
          <a:xfrm rot="0">
            <a:off x="1030562" y="4591302"/>
            <a:ext cx="2760810" cy="2473325"/>
          </a:xfrm>
          <a:prstGeom prst="rect">
            <a:avLst/>
          </a:prstGeom>
        </p:spPr>
        <p:txBody>
          <a:bodyPr anchor="t" rtlCol="false" tIns="0" lIns="0" bIns="0" rIns="0">
            <a:spAutoFit/>
          </a:bodyPr>
          <a:lstStyle/>
          <a:p>
            <a:pPr algn="l">
              <a:lnSpc>
                <a:spcPts val="2799"/>
              </a:lnSpc>
            </a:pPr>
            <a:r>
              <a:rPr lang="en-US" sz="1999" spc="79">
                <a:solidFill>
                  <a:srgbClr val="FBF5E9"/>
                </a:solidFill>
                <a:latin typeface="Poppins"/>
              </a:rPr>
              <a:t>The team will be working on the prototype link, the participant survey, and the availability schedule for the chosen individuals.</a:t>
            </a:r>
          </a:p>
        </p:txBody>
      </p:sp>
      <p:sp>
        <p:nvSpPr>
          <p:cNvPr name="TextBox 10" id="10"/>
          <p:cNvSpPr txBox="true"/>
          <p:nvPr/>
        </p:nvSpPr>
        <p:spPr>
          <a:xfrm rot="0">
            <a:off x="4288075" y="4591302"/>
            <a:ext cx="2760810" cy="2120900"/>
          </a:xfrm>
          <a:prstGeom prst="rect">
            <a:avLst/>
          </a:prstGeom>
        </p:spPr>
        <p:txBody>
          <a:bodyPr anchor="t" rtlCol="false" tIns="0" lIns="0" bIns="0" rIns="0">
            <a:spAutoFit/>
          </a:bodyPr>
          <a:lstStyle/>
          <a:p>
            <a:pPr algn="l">
              <a:lnSpc>
                <a:spcPts val="2799"/>
              </a:lnSpc>
            </a:pPr>
            <a:r>
              <a:rPr lang="en-US" sz="1999" spc="79">
                <a:solidFill>
                  <a:srgbClr val="FBF5E9"/>
                </a:solidFill>
                <a:latin typeface="Poppins"/>
              </a:rPr>
              <a:t>To avoid a biased judgment, the participants will engage with the prototype through the prototype link. </a:t>
            </a:r>
          </a:p>
        </p:txBody>
      </p:sp>
      <p:sp>
        <p:nvSpPr>
          <p:cNvPr name="TextBox 11" id="11"/>
          <p:cNvSpPr txBox="true"/>
          <p:nvPr/>
        </p:nvSpPr>
        <p:spPr>
          <a:xfrm rot="0">
            <a:off x="7535362" y="4591302"/>
            <a:ext cx="2682641" cy="5114076"/>
          </a:xfrm>
          <a:prstGeom prst="rect">
            <a:avLst/>
          </a:prstGeom>
        </p:spPr>
        <p:txBody>
          <a:bodyPr anchor="t" rtlCol="false" tIns="0" lIns="0" bIns="0" rIns="0">
            <a:spAutoFit/>
          </a:bodyPr>
          <a:lstStyle/>
          <a:p>
            <a:pPr algn="l">
              <a:lnSpc>
                <a:spcPts val="2659"/>
              </a:lnSpc>
            </a:pPr>
            <a:r>
              <a:rPr lang="en-US" sz="1899" spc="75">
                <a:solidFill>
                  <a:srgbClr val="FBF5E9"/>
                </a:solidFill>
                <a:latin typeface="Poppins"/>
              </a:rPr>
              <a:t>To assess the </a:t>
            </a:r>
          </a:p>
          <a:p>
            <a:pPr algn="l">
              <a:lnSpc>
                <a:spcPts val="2659"/>
              </a:lnSpc>
            </a:pPr>
            <a:r>
              <a:rPr lang="en-US" sz="1899" spc="75">
                <a:solidFill>
                  <a:srgbClr val="FBF5E9"/>
                </a:solidFill>
                <a:latin typeface="Poppins"/>
              </a:rPr>
              <a:t>prototype, the </a:t>
            </a:r>
          </a:p>
          <a:p>
            <a:pPr algn="l">
              <a:lnSpc>
                <a:spcPts val="2659"/>
              </a:lnSpc>
            </a:pPr>
            <a:r>
              <a:rPr lang="en-US" sz="1899" spc="75">
                <a:solidFill>
                  <a:srgbClr val="FBF5E9"/>
                </a:solidFill>
                <a:latin typeface="Poppins"/>
              </a:rPr>
              <a:t>Participants in the </a:t>
            </a:r>
          </a:p>
          <a:p>
            <a:pPr algn="l">
              <a:lnSpc>
                <a:spcPts val="2659"/>
              </a:lnSpc>
            </a:pPr>
            <a:r>
              <a:rPr lang="en-US" sz="1899" spc="75">
                <a:solidFill>
                  <a:srgbClr val="FBF5E9"/>
                </a:solidFill>
                <a:latin typeface="Poppins"/>
              </a:rPr>
              <a:t>group will be </a:t>
            </a:r>
          </a:p>
          <a:p>
            <a:pPr algn="l">
              <a:lnSpc>
                <a:spcPts val="2659"/>
              </a:lnSpc>
            </a:pPr>
            <a:r>
              <a:rPr lang="en-US" sz="1899" spc="75">
                <a:solidFill>
                  <a:srgbClr val="FBF5E9"/>
                </a:solidFill>
                <a:latin typeface="Poppins"/>
              </a:rPr>
              <a:t>keeping an eye on and </a:t>
            </a:r>
          </a:p>
          <a:p>
            <a:pPr algn="l">
              <a:lnSpc>
                <a:spcPts val="2659"/>
              </a:lnSpc>
            </a:pPr>
            <a:r>
              <a:rPr lang="en-US" sz="1899" spc="75">
                <a:solidFill>
                  <a:srgbClr val="FBF5E9"/>
                </a:solidFill>
                <a:latin typeface="Poppins"/>
              </a:rPr>
              <a:t>Give directions. </a:t>
            </a:r>
          </a:p>
          <a:p>
            <a:pPr algn="l">
              <a:lnSpc>
                <a:spcPts val="2659"/>
              </a:lnSpc>
            </a:pPr>
            <a:r>
              <a:rPr lang="en-US" sz="1899" spc="75">
                <a:solidFill>
                  <a:srgbClr val="FBF5E9"/>
                </a:solidFill>
                <a:latin typeface="Poppins"/>
              </a:rPr>
              <a:t>to the individuals taking part. </a:t>
            </a:r>
          </a:p>
          <a:p>
            <a:pPr algn="l">
              <a:lnSpc>
                <a:spcPts val="2659"/>
              </a:lnSpc>
            </a:pPr>
            <a:r>
              <a:rPr lang="en-US" sz="1899" spc="75">
                <a:solidFill>
                  <a:srgbClr val="FBF5E9"/>
                </a:solidFill>
                <a:latin typeface="Poppins"/>
              </a:rPr>
              <a:t>Additionally, the survey will </a:t>
            </a:r>
          </a:p>
          <a:p>
            <a:pPr algn="l">
              <a:lnSpc>
                <a:spcPts val="2659"/>
              </a:lnSpc>
            </a:pPr>
            <a:r>
              <a:rPr lang="en-US" sz="1899" spc="75">
                <a:solidFill>
                  <a:srgbClr val="FBF5E9"/>
                </a:solidFill>
                <a:latin typeface="Poppins"/>
              </a:rPr>
              <a:t>participate in the </a:t>
            </a:r>
          </a:p>
          <a:p>
            <a:pPr algn="l">
              <a:lnSpc>
                <a:spcPts val="2659"/>
              </a:lnSpc>
            </a:pPr>
            <a:r>
              <a:rPr lang="en-US" sz="1899" spc="75">
                <a:solidFill>
                  <a:srgbClr val="FBF5E9"/>
                </a:solidFill>
                <a:latin typeface="Poppins"/>
              </a:rPr>
              <a:t>assessment in addition to the Heuristics.</a:t>
            </a:r>
          </a:p>
          <a:p>
            <a:pPr algn="l">
              <a:lnSpc>
                <a:spcPts val="140"/>
              </a:lnSpc>
            </a:pPr>
            <a:r>
              <a:rPr lang="en-US" sz="100" spc="4">
                <a:solidFill>
                  <a:srgbClr val="FBF5E9"/>
                </a:solidFill>
                <a:latin typeface="Poppins"/>
              </a:rPr>
              <a:t>Assessment. </a:t>
            </a:r>
          </a:p>
        </p:txBody>
      </p:sp>
      <p:sp>
        <p:nvSpPr>
          <p:cNvPr name="TextBox 12" id="12"/>
          <p:cNvSpPr txBox="true"/>
          <p:nvPr/>
        </p:nvSpPr>
        <p:spPr>
          <a:xfrm rot="0">
            <a:off x="10781947" y="4591302"/>
            <a:ext cx="2760810" cy="3178175"/>
          </a:xfrm>
          <a:prstGeom prst="rect">
            <a:avLst/>
          </a:prstGeom>
        </p:spPr>
        <p:txBody>
          <a:bodyPr anchor="t" rtlCol="false" tIns="0" lIns="0" bIns="0" rIns="0">
            <a:spAutoFit/>
          </a:bodyPr>
          <a:lstStyle/>
          <a:p>
            <a:pPr algn="l">
              <a:lnSpc>
                <a:spcPts val="2799"/>
              </a:lnSpc>
            </a:pPr>
            <a:r>
              <a:rPr lang="en-US" sz="1999" spc="79">
                <a:solidFill>
                  <a:srgbClr val="FBF5E9"/>
                </a:solidFill>
                <a:latin typeface="Poppins"/>
              </a:rPr>
              <a:t>Following the collection of the </a:t>
            </a:r>
          </a:p>
          <a:p>
            <a:pPr algn="l">
              <a:lnSpc>
                <a:spcPts val="2799"/>
              </a:lnSpc>
            </a:pPr>
            <a:r>
              <a:rPr lang="en-US" sz="1999" spc="79">
                <a:solidFill>
                  <a:srgbClr val="FBF5E9"/>
                </a:solidFill>
                <a:latin typeface="Poppins"/>
              </a:rPr>
              <a:t>outcomes, the group will talk about the </a:t>
            </a:r>
          </a:p>
          <a:p>
            <a:pPr algn="l">
              <a:lnSpc>
                <a:spcPts val="2799"/>
              </a:lnSpc>
            </a:pPr>
            <a:r>
              <a:rPr lang="en-US" sz="1999" spc="79">
                <a:solidFill>
                  <a:srgbClr val="FBF5E9"/>
                </a:solidFill>
                <a:latin typeface="Poppins"/>
              </a:rPr>
              <a:t>outcomes that were </a:t>
            </a:r>
          </a:p>
          <a:p>
            <a:pPr algn="l">
              <a:lnSpc>
                <a:spcPts val="2799"/>
              </a:lnSpc>
            </a:pPr>
            <a:r>
              <a:rPr lang="en-US" sz="1999" spc="79">
                <a:solidFill>
                  <a:srgbClr val="FBF5E9"/>
                </a:solidFill>
                <a:latin typeface="Poppins"/>
              </a:rPr>
              <a:t>gathered inside the </a:t>
            </a:r>
          </a:p>
          <a:p>
            <a:pPr algn="l">
              <a:lnSpc>
                <a:spcPts val="2799"/>
              </a:lnSpc>
            </a:pPr>
            <a:r>
              <a:rPr lang="en-US" sz="1999" spc="79">
                <a:solidFill>
                  <a:srgbClr val="FBF5E9"/>
                </a:solidFill>
                <a:latin typeface="Poppins"/>
              </a:rPr>
              <a:t>assessment.</a:t>
            </a:r>
          </a:p>
          <a:p>
            <a:pPr algn="l">
              <a:lnSpc>
                <a:spcPts val="2799"/>
              </a:lnSpc>
            </a:pPr>
          </a:p>
        </p:txBody>
      </p:sp>
      <p:sp>
        <p:nvSpPr>
          <p:cNvPr name="TextBox 13" id="13"/>
          <p:cNvSpPr txBox="true"/>
          <p:nvPr/>
        </p:nvSpPr>
        <p:spPr>
          <a:xfrm rot="0">
            <a:off x="14244487" y="4591302"/>
            <a:ext cx="2760810" cy="3178175"/>
          </a:xfrm>
          <a:prstGeom prst="rect">
            <a:avLst/>
          </a:prstGeom>
        </p:spPr>
        <p:txBody>
          <a:bodyPr anchor="t" rtlCol="false" tIns="0" lIns="0" bIns="0" rIns="0">
            <a:spAutoFit/>
          </a:bodyPr>
          <a:lstStyle/>
          <a:p>
            <a:pPr algn="l">
              <a:lnSpc>
                <a:spcPts val="2799"/>
              </a:lnSpc>
            </a:pPr>
            <a:r>
              <a:rPr lang="en-US" sz="1999" spc="79">
                <a:solidFill>
                  <a:srgbClr val="FBF5E9"/>
                </a:solidFill>
                <a:latin typeface="Poppins"/>
              </a:rPr>
              <a:t>The group will be </a:t>
            </a:r>
          </a:p>
          <a:p>
            <a:pPr algn="l">
              <a:lnSpc>
                <a:spcPts val="2799"/>
              </a:lnSpc>
            </a:pPr>
            <a:r>
              <a:rPr lang="en-US" sz="1999" spc="79">
                <a:solidFill>
                  <a:srgbClr val="FBF5E9"/>
                </a:solidFill>
                <a:latin typeface="Poppins"/>
              </a:rPr>
              <a:t>delivering their last </a:t>
            </a:r>
          </a:p>
          <a:p>
            <a:pPr algn="l">
              <a:lnSpc>
                <a:spcPts val="2799"/>
              </a:lnSpc>
            </a:pPr>
            <a:r>
              <a:rPr lang="en-US" sz="1999" spc="79">
                <a:solidFill>
                  <a:srgbClr val="FBF5E9"/>
                </a:solidFill>
                <a:latin typeface="Poppins"/>
              </a:rPr>
              <a:t>ideas, criticism,</a:t>
            </a:r>
          </a:p>
          <a:p>
            <a:pPr algn="l">
              <a:lnSpc>
                <a:spcPts val="2799"/>
              </a:lnSpc>
            </a:pPr>
            <a:r>
              <a:rPr lang="en-US" sz="1999" spc="79">
                <a:solidFill>
                  <a:srgbClr val="FBF5E9"/>
                </a:solidFill>
                <a:latin typeface="Poppins"/>
              </a:rPr>
              <a:t>and offer responses </a:t>
            </a:r>
          </a:p>
          <a:p>
            <a:pPr algn="l">
              <a:lnSpc>
                <a:spcPts val="2799"/>
              </a:lnSpc>
            </a:pPr>
            <a:r>
              <a:rPr lang="en-US" sz="1999" spc="79">
                <a:solidFill>
                  <a:srgbClr val="FBF5E9"/>
                </a:solidFill>
                <a:latin typeface="Poppins"/>
              </a:rPr>
              <a:t>where the model was located </a:t>
            </a:r>
          </a:p>
          <a:p>
            <a:pPr algn="l">
              <a:lnSpc>
                <a:spcPts val="2799"/>
              </a:lnSpc>
            </a:pPr>
            <a:r>
              <a:rPr lang="en-US" sz="1999" spc="79">
                <a:solidFill>
                  <a:srgbClr val="FBF5E9"/>
                </a:solidFill>
                <a:latin typeface="Poppins"/>
              </a:rPr>
              <a:t>probably require space for enhancements.</a:t>
            </a:r>
          </a:p>
        </p:txBody>
      </p:sp>
      <p:sp>
        <p:nvSpPr>
          <p:cNvPr name="TextBox 14" id="14"/>
          <p:cNvSpPr txBox="true"/>
          <p:nvPr/>
        </p:nvSpPr>
        <p:spPr>
          <a:xfrm rot="0">
            <a:off x="7048885" y="3845450"/>
            <a:ext cx="3021736" cy="458550"/>
          </a:xfrm>
          <a:prstGeom prst="rect">
            <a:avLst/>
          </a:prstGeom>
        </p:spPr>
        <p:txBody>
          <a:bodyPr anchor="t" rtlCol="false" tIns="0" lIns="0" bIns="0" rIns="0">
            <a:spAutoFit/>
          </a:bodyPr>
          <a:lstStyle/>
          <a:p>
            <a:pPr algn="ctr">
              <a:lnSpc>
                <a:spcPts val="3641"/>
              </a:lnSpc>
            </a:pPr>
            <a:r>
              <a:rPr lang="en-US" sz="2600" spc="104">
                <a:solidFill>
                  <a:srgbClr val="FBF5E9"/>
                </a:solidFill>
                <a:latin typeface="Poppins"/>
              </a:rPr>
              <a:t>EVALUATE</a:t>
            </a:r>
          </a:p>
        </p:txBody>
      </p:sp>
      <p:sp>
        <p:nvSpPr>
          <p:cNvPr name="TextBox 15" id="15"/>
          <p:cNvSpPr txBox="true"/>
          <p:nvPr/>
        </p:nvSpPr>
        <p:spPr>
          <a:xfrm rot="0">
            <a:off x="10375421" y="3845450"/>
            <a:ext cx="3021736" cy="458550"/>
          </a:xfrm>
          <a:prstGeom prst="rect">
            <a:avLst/>
          </a:prstGeom>
        </p:spPr>
        <p:txBody>
          <a:bodyPr anchor="t" rtlCol="false" tIns="0" lIns="0" bIns="0" rIns="0">
            <a:spAutoFit/>
          </a:bodyPr>
          <a:lstStyle/>
          <a:p>
            <a:pPr algn="ctr">
              <a:lnSpc>
                <a:spcPts val="3641"/>
              </a:lnSpc>
            </a:pPr>
            <a:r>
              <a:rPr lang="en-US" sz="2600" spc="104">
                <a:solidFill>
                  <a:srgbClr val="FBF5E9"/>
                </a:solidFill>
                <a:latin typeface="Poppins"/>
              </a:rPr>
              <a:t>DISCUSSION</a:t>
            </a:r>
          </a:p>
        </p:txBody>
      </p:sp>
      <p:sp>
        <p:nvSpPr>
          <p:cNvPr name="TextBox 16" id="16"/>
          <p:cNvSpPr txBox="true"/>
          <p:nvPr/>
        </p:nvSpPr>
        <p:spPr>
          <a:xfrm rot="0">
            <a:off x="13983561" y="3845450"/>
            <a:ext cx="3021736" cy="458550"/>
          </a:xfrm>
          <a:prstGeom prst="rect">
            <a:avLst/>
          </a:prstGeom>
        </p:spPr>
        <p:txBody>
          <a:bodyPr anchor="t" rtlCol="false" tIns="0" lIns="0" bIns="0" rIns="0">
            <a:spAutoFit/>
          </a:bodyPr>
          <a:lstStyle/>
          <a:p>
            <a:pPr algn="ctr">
              <a:lnSpc>
                <a:spcPts val="3641"/>
              </a:lnSpc>
            </a:pPr>
            <a:r>
              <a:rPr lang="en-US" sz="2600" spc="104">
                <a:solidFill>
                  <a:srgbClr val="FBF5E9"/>
                </a:solidFill>
                <a:latin typeface="Poppins"/>
              </a:rPr>
              <a:t>CONCLUSION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1344559" y="3692863"/>
            <a:ext cx="4861537" cy="6594137"/>
            <a:chOff x="0" y="0"/>
            <a:chExt cx="1280405" cy="1736727"/>
          </a:xfrm>
        </p:grpSpPr>
        <p:sp>
          <p:nvSpPr>
            <p:cNvPr name="Freeform 3" id="3"/>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4" id="4"/>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486178" y="1269504"/>
            <a:ext cx="15631502" cy="1299409"/>
          </a:xfrm>
          <a:prstGeom prst="rect">
            <a:avLst/>
          </a:prstGeom>
        </p:spPr>
        <p:txBody>
          <a:bodyPr anchor="t" rtlCol="false" tIns="0" lIns="0" bIns="0" rIns="0">
            <a:spAutoFit/>
          </a:bodyPr>
          <a:lstStyle/>
          <a:p>
            <a:pPr algn="ctr">
              <a:lnSpc>
                <a:spcPts val="9704"/>
              </a:lnSpc>
            </a:pPr>
            <a:r>
              <a:rPr lang="en-US" sz="9704">
                <a:solidFill>
                  <a:srgbClr val="7D564E"/>
                </a:solidFill>
                <a:latin typeface="The Seasons"/>
              </a:rPr>
              <a:t>METHODS OF EVALUATION</a:t>
            </a:r>
          </a:p>
        </p:txBody>
      </p:sp>
      <p:grpSp>
        <p:nvGrpSpPr>
          <p:cNvPr name="Group 6" id="6"/>
          <p:cNvGrpSpPr/>
          <p:nvPr/>
        </p:nvGrpSpPr>
        <p:grpSpPr>
          <a:xfrm rot="0">
            <a:off x="6871161" y="3692863"/>
            <a:ext cx="4861537" cy="6594137"/>
            <a:chOff x="0" y="0"/>
            <a:chExt cx="1280405" cy="1736727"/>
          </a:xfrm>
        </p:grpSpPr>
        <p:sp>
          <p:nvSpPr>
            <p:cNvPr name="Freeform 7" id="7"/>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8" id="8"/>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2397763" y="3692863"/>
            <a:ext cx="4861537" cy="6594137"/>
            <a:chOff x="0" y="0"/>
            <a:chExt cx="1280405" cy="1736727"/>
          </a:xfrm>
        </p:grpSpPr>
        <p:sp>
          <p:nvSpPr>
            <p:cNvPr name="Freeform 10" id="10"/>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11" id="11"/>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975069" y="5964820"/>
            <a:ext cx="3600517" cy="3530600"/>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StyLEst prototype's usability specifications prioritizes functionality, efficiency, and accessibility, offering clear navigation, unified visual language, responsive design, robust feedback mechanisms, and fast loading times.</a:t>
            </a:r>
          </a:p>
        </p:txBody>
      </p:sp>
      <p:sp>
        <p:nvSpPr>
          <p:cNvPr name="TextBox 13" id="13"/>
          <p:cNvSpPr txBox="true"/>
          <p:nvPr/>
        </p:nvSpPr>
        <p:spPr>
          <a:xfrm rot="0">
            <a:off x="1772699" y="4314943"/>
            <a:ext cx="3641321" cy="1039697"/>
          </a:xfrm>
          <a:prstGeom prst="rect">
            <a:avLst/>
          </a:prstGeom>
        </p:spPr>
        <p:txBody>
          <a:bodyPr anchor="t" rtlCol="false" tIns="0" lIns="0" bIns="0" rIns="0">
            <a:spAutoFit/>
          </a:bodyPr>
          <a:lstStyle/>
          <a:p>
            <a:pPr algn="l">
              <a:lnSpc>
                <a:spcPts val="4118"/>
              </a:lnSpc>
            </a:pPr>
            <a:r>
              <a:rPr lang="en-US" sz="2942" spc="117">
                <a:solidFill>
                  <a:srgbClr val="FBF5E9"/>
                </a:solidFill>
                <a:latin typeface="Poppins Bold"/>
              </a:rPr>
              <a:t>USABILITY </a:t>
            </a:r>
          </a:p>
          <a:p>
            <a:pPr algn="l">
              <a:lnSpc>
                <a:spcPts val="4118"/>
              </a:lnSpc>
            </a:pPr>
            <a:r>
              <a:rPr lang="en-US" sz="2942" spc="117">
                <a:solidFill>
                  <a:srgbClr val="FBF5E9"/>
                </a:solidFill>
                <a:latin typeface="Poppins Bold"/>
              </a:rPr>
              <a:t>SPECIFICATIONS</a:t>
            </a:r>
          </a:p>
        </p:txBody>
      </p:sp>
      <p:sp>
        <p:nvSpPr>
          <p:cNvPr name="TextBox 14" id="14"/>
          <p:cNvSpPr txBox="true"/>
          <p:nvPr/>
        </p:nvSpPr>
        <p:spPr>
          <a:xfrm rot="0">
            <a:off x="7460868" y="4314943"/>
            <a:ext cx="3641321" cy="1039697"/>
          </a:xfrm>
          <a:prstGeom prst="rect">
            <a:avLst/>
          </a:prstGeom>
        </p:spPr>
        <p:txBody>
          <a:bodyPr anchor="t" rtlCol="false" tIns="0" lIns="0" bIns="0" rIns="0">
            <a:spAutoFit/>
          </a:bodyPr>
          <a:lstStyle/>
          <a:p>
            <a:pPr algn="l">
              <a:lnSpc>
                <a:spcPts val="4118"/>
              </a:lnSpc>
            </a:pPr>
            <a:r>
              <a:rPr lang="en-US" sz="2942" spc="117">
                <a:solidFill>
                  <a:srgbClr val="FBF5E9"/>
                </a:solidFill>
                <a:latin typeface="Poppins Bold"/>
              </a:rPr>
              <a:t>HEURISTICS</a:t>
            </a:r>
          </a:p>
          <a:p>
            <a:pPr algn="l">
              <a:lnSpc>
                <a:spcPts val="4118"/>
              </a:lnSpc>
            </a:pPr>
            <a:r>
              <a:rPr lang="en-US" sz="2942" spc="117">
                <a:solidFill>
                  <a:srgbClr val="FBF5E9"/>
                </a:solidFill>
                <a:latin typeface="Poppins Bold"/>
              </a:rPr>
              <a:t>EVALUATION</a:t>
            </a:r>
          </a:p>
        </p:txBody>
      </p:sp>
      <p:sp>
        <p:nvSpPr>
          <p:cNvPr name="TextBox 15" id="15"/>
          <p:cNvSpPr txBox="true"/>
          <p:nvPr/>
        </p:nvSpPr>
        <p:spPr>
          <a:xfrm rot="0">
            <a:off x="7501671" y="6105525"/>
            <a:ext cx="3600517" cy="247332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StyLEst prototype will be evaluated using Nielsen's Heuristics. This method will ensure a professional assessment of the application's usability and design.</a:t>
            </a:r>
          </a:p>
        </p:txBody>
      </p:sp>
      <p:sp>
        <p:nvSpPr>
          <p:cNvPr name="TextBox 16" id="16"/>
          <p:cNvSpPr txBox="true"/>
          <p:nvPr/>
        </p:nvSpPr>
        <p:spPr>
          <a:xfrm rot="0">
            <a:off x="13048674" y="5964820"/>
            <a:ext cx="3600517" cy="3530600"/>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User feedback on StyLEst prototype demonstrates satisfaction with intuitive interface, product details, personalized recommendations, customer support, and aesthetic design, enhancing usability and trust.</a:t>
            </a:r>
          </a:p>
        </p:txBody>
      </p:sp>
      <p:sp>
        <p:nvSpPr>
          <p:cNvPr name="TextBox 17" id="17"/>
          <p:cNvSpPr txBox="true"/>
          <p:nvPr/>
        </p:nvSpPr>
        <p:spPr>
          <a:xfrm rot="0">
            <a:off x="13028273" y="4314943"/>
            <a:ext cx="3641321" cy="1039697"/>
          </a:xfrm>
          <a:prstGeom prst="rect">
            <a:avLst/>
          </a:prstGeom>
        </p:spPr>
        <p:txBody>
          <a:bodyPr anchor="t" rtlCol="false" tIns="0" lIns="0" bIns="0" rIns="0">
            <a:spAutoFit/>
          </a:bodyPr>
          <a:lstStyle/>
          <a:p>
            <a:pPr algn="l">
              <a:lnSpc>
                <a:spcPts val="4118"/>
              </a:lnSpc>
            </a:pPr>
            <a:r>
              <a:rPr lang="en-US" sz="2942" spc="117">
                <a:solidFill>
                  <a:srgbClr val="FBF5E9"/>
                </a:solidFill>
                <a:latin typeface="Poppins Bold"/>
              </a:rPr>
              <a:t>SURVEY AND FEEDBACK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370439"/>
            <a:chOff x="0" y="0"/>
            <a:chExt cx="4572650" cy="2467935"/>
          </a:xfrm>
        </p:grpSpPr>
        <p:sp>
          <p:nvSpPr>
            <p:cNvPr name="Freeform 3" id="3"/>
            <p:cNvSpPr/>
            <p:nvPr/>
          </p:nvSpPr>
          <p:spPr>
            <a:xfrm flipH="false" flipV="false" rot="0">
              <a:off x="0" y="0"/>
              <a:ext cx="4572650" cy="2467935"/>
            </a:xfrm>
            <a:custGeom>
              <a:avLst/>
              <a:gdLst/>
              <a:ahLst/>
              <a:cxnLst/>
              <a:rect r="r" b="b" t="t" l="l"/>
              <a:pathLst>
                <a:path h="2467935" w="4572650">
                  <a:moveTo>
                    <a:pt x="0" y="0"/>
                  </a:moveTo>
                  <a:lnTo>
                    <a:pt x="4572650" y="0"/>
                  </a:lnTo>
                  <a:lnTo>
                    <a:pt x="4572650" y="2467935"/>
                  </a:lnTo>
                  <a:lnTo>
                    <a:pt x="0" y="2467935"/>
                  </a:lnTo>
                  <a:close/>
                </a:path>
              </a:pathLst>
            </a:custGeom>
            <a:solidFill>
              <a:srgbClr val="7B6046"/>
            </a:solidFill>
            <a:ln cap="sq">
              <a:noFill/>
              <a:prstDash val="dash"/>
              <a:miter/>
            </a:ln>
          </p:spPr>
        </p:sp>
        <p:sp>
          <p:nvSpPr>
            <p:cNvPr name="TextBox 4" id="4"/>
            <p:cNvSpPr txBox="true"/>
            <p:nvPr/>
          </p:nvSpPr>
          <p:spPr>
            <a:xfrm>
              <a:off x="0" y="-38100"/>
              <a:ext cx="4572650" cy="250603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478604" y="3271101"/>
            <a:ext cx="6870714" cy="4774564"/>
          </a:xfrm>
          <a:custGeom>
            <a:avLst/>
            <a:gdLst/>
            <a:ahLst/>
            <a:cxnLst/>
            <a:rect r="r" b="b" t="t" l="l"/>
            <a:pathLst>
              <a:path h="4774564" w="6870714">
                <a:moveTo>
                  <a:pt x="0" y="0"/>
                </a:moveTo>
                <a:lnTo>
                  <a:pt x="6870714" y="0"/>
                </a:lnTo>
                <a:lnTo>
                  <a:pt x="6870714" y="4774564"/>
                </a:lnTo>
                <a:lnTo>
                  <a:pt x="0" y="4774564"/>
                </a:lnTo>
                <a:lnTo>
                  <a:pt x="0" y="0"/>
                </a:lnTo>
                <a:close/>
              </a:path>
            </a:pathLst>
          </a:custGeom>
          <a:blipFill>
            <a:blip r:embed="rId2"/>
            <a:stretch>
              <a:fillRect l="0" t="0" r="0" b="0"/>
            </a:stretch>
          </a:blipFill>
        </p:spPr>
      </p:sp>
      <p:sp>
        <p:nvSpPr>
          <p:cNvPr name="Freeform 6" id="6"/>
          <p:cNvSpPr/>
          <p:nvPr/>
        </p:nvSpPr>
        <p:spPr>
          <a:xfrm flipH="false" flipV="false" rot="0">
            <a:off x="9920117" y="3271101"/>
            <a:ext cx="6870714" cy="4774564"/>
          </a:xfrm>
          <a:custGeom>
            <a:avLst/>
            <a:gdLst/>
            <a:ahLst/>
            <a:cxnLst/>
            <a:rect r="r" b="b" t="t" l="l"/>
            <a:pathLst>
              <a:path h="4774564" w="6870714">
                <a:moveTo>
                  <a:pt x="0" y="0"/>
                </a:moveTo>
                <a:lnTo>
                  <a:pt x="6870715" y="0"/>
                </a:lnTo>
                <a:lnTo>
                  <a:pt x="6870715" y="4774564"/>
                </a:lnTo>
                <a:lnTo>
                  <a:pt x="0" y="4774564"/>
                </a:lnTo>
                <a:lnTo>
                  <a:pt x="0" y="0"/>
                </a:lnTo>
                <a:close/>
              </a:path>
            </a:pathLst>
          </a:custGeom>
          <a:blipFill>
            <a:blip r:embed="rId3"/>
            <a:stretch>
              <a:fillRect l="0" t="0" r="0" b="0"/>
            </a:stretch>
          </a:blipFill>
        </p:spPr>
      </p:sp>
      <p:sp>
        <p:nvSpPr>
          <p:cNvPr name="TextBox 7" id="7"/>
          <p:cNvSpPr txBox="true"/>
          <p:nvPr/>
        </p:nvSpPr>
        <p:spPr>
          <a:xfrm rot="0">
            <a:off x="1296092" y="872744"/>
            <a:ext cx="15063213" cy="2112035"/>
          </a:xfrm>
          <a:prstGeom prst="rect">
            <a:avLst/>
          </a:prstGeom>
        </p:spPr>
        <p:txBody>
          <a:bodyPr anchor="t" rtlCol="false" tIns="0" lIns="0" bIns="0" rIns="0">
            <a:spAutoFit/>
          </a:bodyPr>
          <a:lstStyle/>
          <a:p>
            <a:pPr algn="ctr">
              <a:lnSpc>
                <a:spcPts val="8151"/>
              </a:lnSpc>
            </a:pPr>
            <a:r>
              <a:rPr lang="en-US" sz="8151">
                <a:solidFill>
                  <a:srgbClr val="FBF5E9"/>
                </a:solidFill>
                <a:latin typeface="The Seasons"/>
              </a:rPr>
              <a:t>ONLINE TESTING WITH PARTICIPANTS </a:t>
            </a:r>
          </a:p>
        </p:txBody>
      </p:sp>
      <p:sp>
        <p:nvSpPr>
          <p:cNvPr name="TextBox 8" id="8"/>
          <p:cNvSpPr txBox="true"/>
          <p:nvPr/>
        </p:nvSpPr>
        <p:spPr>
          <a:xfrm rot="0">
            <a:off x="3358927" y="8348406"/>
            <a:ext cx="3110068" cy="909894"/>
          </a:xfrm>
          <a:prstGeom prst="rect">
            <a:avLst/>
          </a:prstGeom>
        </p:spPr>
        <p:txBody>
          <a:bodyPr anchor="t" rtlCol="false" tIns="0" lIns="0" bIns="0" rIns="0">
            <a:spAutoFit/>
          </a:bodyPr>
          <a:lstStyle/>
          <a:p>
            <a:pPr algn="ctr">
              <a:lnSpc>
                <a:spcPts val="7433"/>
              </a:lnSpc>
            </a:pPr>
            <a:r>
              <a:rPr lang="en-US" sz="5309">
                <a:solidFill>
                  <a:srgbClr val="FBF5E9"/>
                </a:solidFill>
                <a:latin typeface="Canva Sans Bold"/>
              </a:rPr>
              <a:t>DISCORD</a:t>
            </a:r>
          </a:p>
        </p:txBody>
      </p:sp>
      <p:sp>
        <p:nvSpPr>
          <p:cNvPr name="TextBox 9" id="9"/>
          <p:cNvSpPr txBox="true"/>
          <p:nvPr/>
        </p:nvSpPr>
        <p:spPr>
          <a:xfrm rot="0">
            <a:off x="11494709" y="8226640"/>
            <a:ext cx="4864596" cy="912875"/>
          </a:xfrm>
          <a:prstGeom prst="rect">
            <a:avLst/>
          </a:prstGeom>
        </p:spPr>
        <p:txBody>
          <a:bodyPr anchor="t" rtlCol="false" tIns="0" lIns="0" bIns="0" rIns="0">
            <a:spAutoFit/>
          </a:bodyPr>
          <a:lstStyle/>
          <a:p>
            <a:pPr algn="ctr">
              <a:lnSpc>
                <a:spcPts val="7434"/>
              </a:lnSpc>
            </a:pPr>
            <a:r>
              <a:rPr lang="en-US" sz="5310">
                <a:solidFill>
                  <a:srgbClr val="FBF5E9"/>
                </a:solidFill>
                <a:latin typeface="Canva Sans Bold"/>
              </a:rPr>
              <a:t>GOOGLE MEET</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1344559" y="3692863"/>
            <a:ext cx="4861537" cy="6594137"/>
            <a:chOff x="0" y="0"/>
            <a:chExt cx="1280405" cy="1736727"/>
          </a:xfrm>
        </p:grpSpPr>
        <p:sp>
          <p:nvSpPr>
            <p:cNvPr name="Freeform 3" id="3"/>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4" id="4"/>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028700" y="1171575"/>
            <a:ext cx="13463446" cy="1059124"/>
          </a:xfrm>
          <a:prstGeom prst="rect">
            <a:avLst/>
          </a:prstGeom>
        </p:spPr>
        <p:txBody>
          <a:bodyPr anchor="t" rtlCol="false" tIns="0" lIns="0" bIns="0" rIns="0">
            <a:spAutoFit/>
          </a:bodyPr>
          <a:lstStyle/>
          <a:p>
            <a:pPr algn="ctr">
              <a:lnSpc>
                <a:spcPts val="7930"/>
              </a:lnSpc>
            </a:pPr>
            <a:r>
              <a:rPr lang="en-US" sz="7930">
                <a:solidFill>
                  <a:srgbClr val="7D564E"/>
                </a:solidFill>
                <a:latin typeface="The Seasons"/>
              </a:rPr>
              <a:t>USABILITY SPECIFICATIONS</a:t>
            </a:r>
          </a:p>
        </p:txBody>
      </p:sp>
      <p:grpSp>
        <p:nvGrpSpPr>
          <p:cNvPr name="Group 6" id="6"/>
          <p:cNvGrpSpPr/>
          <p:nvPr/>
        </p:nvGrpSpPr>
        <p:grpSpPr>
          <a:xfrm rot="0">
            <a:off x="6871161" y="3692863"/>
            <a:ext cx="4861537" cy="6594137"/>
            <a:chOff x="0" y="0"/>
            <a:chExt cx="1280405" cy="1736727"/>
          </a:xfrm>
        </p:grpSpPr>
        <p:sp>
          <p:nvSpPr>
            <p:cNvPr name="Freeform 7" id="7"/>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8" id="8"/>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2397763" y="3692863"/>
            <a:ext cx="4861537" cy="6594137"/>
            <a:chOff x="0" y="0"/>
            <a:chExt cx="1280405" cy="1736727"/>
          </a:xfrm>
        </p:grpSpPr>
        <p:sp>
          <p:nvSpPr>
            <p:cNvPr name="Freeform 10" id="10"/>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11" id="11"/>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7288884" y="7253619"/>
            <a:ext cx="4304001" cy="2120900"/>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participants handled the shopping cart's contents with ease and added goods to it. Overall, the activities were finished in a very respectable amount of time.</a:t>
            </a:r>
          </a:p>
        </p:txBody>
      </p:sp>
      <p:sp>
        <p:nvSpPr>
          <p:cNvPr name="TextBox 13" id="13"/>
          <p:cNvSpPr txBox="true"/>
          <p:nvPr/>
        </p:nvSpPr>
        <p:spPr>
          <a:xfrm rot="0">
            <a:off x="12536718" y="7264181"/>
            <a:ext cx="4529076" cy="2462763"/>
          </a:xfrm>
          <a:prstGeom prst="rect">
            <a:avLst/>
          </a:prstGeom>
        </p:spPr>
        <p:txBody>
          <a:bodyPr anchor="t" rtlCol="false" tIns="0" lIns="0" bIns="0" rIns="0">
            <a:spAutoFit/>
          </a:bodyPr>
          <a:lstStyle/>
          <a:p>
            <a:pPr algn="ctr">
              <a:lnSpc>
                <a:spcPts val="2442"/>
              </a:lnSpc>
            </a:pPr>
            <a:r>
              <a:rPr lang="en-US" sz="1744" spc="69">
                <a:solidFill>
                  <a:srgbClr val="FBF5E9"/>
                </a:solidFill>
                <a:latin typeface="Poppins"/>
              </a:rPr>
              <a:t>Participants had some little trouble submitting shipping information the first time, but other than that, the payment process went well. The process was completed quickly and easily, and the clear order summary and multiple payment alternatives enhanced the user experience.</a:t>
            </a:r>
          </a:p>
        </p:txBody>
      </p:sp>
      <p:sp>
        <p:nvSpPr>
          <p:cNvPr name="TextBox 14" id="14"/>
          <p:cNvSpPr txBox="true"/>
          <p:nvPr/>
        </p:nvSpPr>
        <p:spPr>
          <a:xfrm rot="0">
            <a:off x="1624185" y="7253619"/>
            <a:ext cx="4304001" cy="247332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With minimal to no difficulty, the participants were able to efficiently browse the Main Menu Section. The user-friendly style and selections made it easy for users to navigate between areas. </a:t>
            </a:r>
          </a:p>
        </p:txBody>
      </p:sp>
      <p:sp>
        <p:nvSpPr>
          <p:cNvPr name="TextBox 15" id="15"/>
          <p:cNvSpPr txBox="true"/>
          <p:nvPr/>
        </p:nvSpPr>
        <p:spPr>
          <a:xfrm rot="0">
            <a:off x="1684116" y="4218116"/>
            <a:ext cx="4184139" cy="1239779"/>
          </a:xfrm>
          <a:prstGeom prst="rect">
            <a:avLst/>
          </a:prstGeom>
        </p:spPr>
        <p:txBody>
          <a:bodyPr anchor="t" rtlCol="false" tIns="0" lIns="0" bIns="0" rIns="0">
            <a:spAutoFit/>
          </a:bodyPr>
          <a:lstStyle/>
          <a:p>
            <a:pPr algn="ctr">
              <a:lnSpc>
                <a:spcPts val="9586"/>
              </a:lnSpc>
            </a:pPr>
            <a:r>
              <a:rPr lang="en-US" sz="6847" spc="273">
                <a:solidFill>
                  <a:srgbClr val="FBF5E9"/>
                </a:solidFill>
                <a:latin typeface="Poppins"/>
              </a:rPr>
              <a:t>0.45 min</a:t>
            </a:r>
          </a:p>
        </p:txBody>
      </p:sp>
      <p:sp>
        <p:nvSpPr>
          <p:cNvPr name="TextBox 16" id="16"/>
          <p:cNvSpPr txBox="true"/>
          <p:nvPr/>
        </p:nvSpPr>
        <p:spPr>
          <a:xfrm rot="0">
            <a:off x="1623327"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Highly Acceptable!</a:t>
            </a:r>
          </a:p>
        </p:txBody>
      </p:sp>
      <p:sp>
        <p:nvSpPr>
          <p:cNvPr name="TextBox 17" id="17"/>
          <p:cNvSpPr txBox="true"/>
          <p:nvPr/>
        </p:nvSpPr>
        <p:spPr>
          <a:xfrm rot="0">
            <a:off x="7149929"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Highly Acceptable!</a:t>
            </a:r>
          </a:p>
        </p:txBody>
      </p:sp>
      <p:sp>
        <p:nvSpPr>
          <p:cNvPr name="TextBox 18" id="18"/>
          <p:cNvSpPr txBox="true"/>
          <p:nvPr/>
        </p:nvSpPr>
        <p:spPr>
          <a:xfrm rot="0">
            <a:off x="12676531"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Highly Acceptable!</a:t>
            </a:r>
          </a:p>
        </p:txBody>
      </p:sp>
      <p:sp>
        <p:nvSpPr>
          <p:cNvPr name="TextBox 19" id="19"/>
          <p:cNvSpPr txBox="true"/>
          <p:nvPr/>
        </p:nvSpPr>
        <p:spPr>
          <a:xfrm rot="0">
            <a:off x="1344559" y="6754819"/>
            <a:ext cx="4806987" cy="403549"/>
          </a:xfrm>
          <a:prstGeom prst="rect">
            <a:avLst/>
          </a:prstGeom>
        </p:spPr>
        <p:txBody>
          <a:bodyPr anchor="t" rtlCol="false" tIns="0" lIns="0" bIns="0" rIns="0">
            <a:spAutoFit/>
          </a:bodyPr>
          <a:lstStyle/>
          <a:p>
            <a:pPr algn="ctr">
              <a:lnSpc>
                <a:spcPts val="3127"/>
              </a:lnSpc>
            </a:pPr>
            <a:r>
              <a:rPr lang="en-US" sz="2233" spc="89">
                <a:solidFill>
                  <a:srgbClr val="FBF5E9"/>
                </a:solidFill>
                <a:latin typeface="Poppins Bold Italics"/>
              </a:rPr>
              <a:t>MAIN MENU TASK</a:t>
            </a:r>
          </a:p>
        </p:txBody>
      </p:sp>
      <p:sp>
        <p:nvSpPr>
          <p:cNvPr name="TextBox 20" id="20"/>
          <p:cNvSpPr txBox="true"/>
          <p:nvPr/>
        </p:nvSpPr>
        <p:spPr>
          <a:xfrm rot="0">
            <a:off x="6871161" y="6754819"/>
            <a:ext cx="4806987" cy="403549"/>
          </a:xfrm>
          <a:prstGeom prst="rect">
            <a:avLst/>
          </a:prstGeom>
        </p:spPr>
        <p:txBody>
          <a:bodyPr anchor="t" rtlCol="false" tIns="0" lIns="0" bIns="0" rIns="0">
            <a:spAutoFit/>
          </a:bodyPr>
          <a:lstStyle/>
          <a:p>
            <a:pPr algn="ctr">
              <a:lnSpc>
                <a:spcPts val="3127"/>
              </a:lnSpc>
            </a:pPr>
            <a:r>
              <a:rPr lang="en-US" sz="2233" spc="89">
                <a:solidFill>
                  <a:srgbClr val="FBF5E9"/>
                </a:solidFill>
                <a:latin typeface="Poppins Bold Italics"/>
              </a:rPr>
              <a:t>SHOPPING CART</a:t>
            </a:r>
          </a:p>
        </p:txBody>
      </p:sp>
      <p:sp>
        <p:nvSpPr>
          <p:cNvPr name="TextBox 21" id="21"/>
          <p:cNvSpPr txBox="true"/>
          <p:nvPr/>
        </p:nvSpPr>
        <p:spPr>
          <a:xfrm rot="0">
            <a:off x="12397763" y="6754819"/>
            <a:ext cx="4806987" cy="403549"/>
          </a:xfrm>
          <a:prstGeom prst="rect">
            <a:avLst/>
          </a:prstGeom>
        </p:spPr>
        <p:txBody>
          <a:bodyPr anchor="t" rtlCol="false" tIns="0" lIns="0" bIns="0" rIns="0">
            <a:spAutoFit/>
          </a:bodyPr>
          <a:lstStyle/>
          <a:p>
            <a:pPr algn="ctr">
              <a:lnSpc>
                <a:spcPts val="3127"/>
              </a:lnSpc>
            </a:pPr>
            <a:r>
              <a:rPr lang="en-US" sz="2233" spc="89">
                <a:solidFill>
                  <a:srgbClr val="FBF5E9"/>
                </a:solidFill>
                <a:latin typeface="Poppins Bold Italics"/>
              </a:rPr>
              <a:t>CHECKOUT</a:t>
            </a:r>
          </a:p>
        </p:txBody>
      </p:sp>
      <p:sp>
        <p:nvSpPr>
          <p:cNvPr name="TextBox 22" id="22"/>
          <p:cNvSpPr txBox="true"/>
          <p:nvPr/>
        </p:nvSpPr>
        <p:spPr>
          <a:xfrm rot="0">
            <a:off x="7210494" y="4441988"/>
            <a:ext cx="4243436" cy="858709"/>
          </a:xfrm>
          <a:prstGeom prst="rect">
            <a:avLst/>
          </a:prstGeom>
        </p:spPr>
        <p:txBody>
          <a:bodyPr anchor="t" rtlCol="false" tIns="0" lIns="0" bIns="0" rIns="0">
            <a:spAutoFit/>
          </a:bodyPr>
          <a:lstStyle/>
          <a:p>
            <a:pPr algn="ctr">
              <a:lnSpc>
                <a:spcPts val="6687"/>
              </a:lnSpc>
            </a:pPr>
            <a:r>
              <a:rPr lang="en-US" sz="4777" spc="191">
                <a:solidFill>
                  <a:srgbClr val="FBF5E9"/>
                </a:solidFill>
                <a:latin typeface="Poppins"/>
              </a:rPr>
              <a:t>1 min 30 sec</a:t>
            </a:r>
          </a:p>
        </p:txBody>
      </p:sp>
      <p:sp>
        <p:nvSpPr>
          <p:cNvPr name="TextBox 23" id="23"/>
          <p:cNvSpPr txBox="true"/>
          <p:nvPr/>
        </p:nvSpPr>
        <p:spPr>
          <a:xfrm rot="0">
            <a:off x="12706813" y="4441988"/>
            <a:ext cx="4243436" cy="858709"/>
          </a:xfrm>
          <a:prstGeom prst="rect">
            <a:avLst/>
          </a:prstGeom>
        </p:spPr>
        <p:txBody>
          <a:bodyPr anchor="t" rtlCol="false" tIns="0" lIns="0" bIns="0" rIns="0">
            <a:spAutoFit/>
          </a:bodyPr>
          <a:lstStyle/>
          <a:p>
            <a:pPr algn="ctr">
              <a:lnSpc>
                <a:spcPts val="6687"/>
              </a:lnSpc>
            </a:pPr>
            <a:r>
              <a:rPr lang="en-US" sz="4777" spc="191">
                <a:solidFill>
                  <a:srgbClr val="FBF5E9"/>
                </a:solidFill>
                <a:latin typeface="Poppins"/>
              </a:rPr>
              <a:t>2 min 45 sec</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370439"/>
            <a:chOff x="0" y="0"/>
            <a:chExt cx="4572650" cy="2467935"/>
          </a:xfrm>
        </p:grpSpPr>
        <p:sp>
          <p:nvSpPr>
            <p:cNvPr name="Freeform 3" id="3"/>
            <p:cNvSpPr/>
            <p:nvPr/>
          </p:nvSpPr>
          <p:spPr>
            <a:xfrm flipH="false" flipV="false" rot="0">
              <a:off x="0" y="0"/>
              <a:ext cx="4572650" cy="2467935"/>
            </a:xfrm>
            <a:custGeom>
              <a:avLst/>
              <a:gdLst/>
              <a:ahLst/>
              <a:cxnLst/>
              <a:rect r="r" b="b" t="t" l="l"/>
              <a:pathLst>
                <a:path h="2467935" w="4572650">
                  <a:moveTo>
                    <a:pt x="0" y="0"/>
                  </a:moveTo>
                  <a:lnTo>
                    <a:pt x="4572650" y="0"/>
                  </a:lnTo>
                  <a:lnTo>
                    <a:pt x="4572650" y="2467935"/>
                  </a:lnTo>
                  <a:lnTo>
                    <a:pt x="0" y="2467935"/>
                  </a:lnTo>
                  <a:close/>
                </a:path>
              </a:pathLst>
            </a:custGeom>
            <a:solidFill>
              <a:srgbClr val="7B6046"/>
            </a:solidFill>
            <a:ln cap="sq">
              <a:noFill/>
              <a:prstDash val="dash"/>
              <a:miter/>
            </a:ln>
          </p:spPr>
        </p:sp>
        <p:sp>
          <p:nvSpPr>
            <p:cNvPr name="TextBox 4" id="4"/>
            <p:cNvSpPr txBox="true"/>
            <p:nvPr/>
          </p:nvSpPr>
          <p:spPr>
            <a:xfrm>
              <a:off x="0" y="-38100"/>
              <a:ext cx="4572650" cy="250603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0" y="1592366"/>
            <a:ext cx="10117402" cy="1138035"/>
          </a:xfrm>
          <a:prstGeom prst="rect">
            <a:avLst/>
          </a:prstGeom>
        </p:spPr>
        <p:txBody>
          <a:bodyPr anchor="t" rtlCol="false" tIns="0" lIns="0" bIns="0" rIns="0">
            <a:spAutoFit/>
          </a:bodyPr>
          <a:lstStyle/>
          <a:p>
            <a:pPr algn="ctr">
              <a:lnSpc>
                <a:spcPts val="8450"/>
              </a:lnSpc>
            </a:pPr>
            <a:r>
              <a:rPr lang="en-US" sz="8450">
                <a:solidFill>
                  <a:srgbClr val="FBF5E9"/>
                </a:solidFill>
                <a:latin typeface="The Seasons"/>
              </a:rPr>
              <a:t>OBSERVATIONS</a:t>
            </a:r>
          </a:p>
        </p:txBody>
      </p:sp>
      <p:sp>
        <p:nvSpPr>
          <p:cNvPr name="TextBox 6" id="6"/>
          <p:cNvSpPr txBox="true"/>
          <p:nvPr/>
        </p:nvSpPr>
        <p:spPr>
          <a:xfrm rot="0">
            <a:off x="1875594" y="2644675"/>
            <a:ext cx="13319508" cy="1039697"/>
          </a:xfrm>
          <a:prstGeom prst="rect">
            <a:avLst/>
          </a:prstGeom>
        </p:spPr>
        <p:txBody>
          <a:bodyPr anchor="t" rtlCol="false" tIns="0" lIns="0" bIns="0" rIns="0">
            <a:spAutoFit/>
          </a:bodyPr>
          <a:lstStyle/>
          <a:p>
            <a:pPr algn="l">
              <a:lnSpc>
                <a:spcPts val="4118"/>
              </a:lnSpc>
            </a:pPr>
            <a:r>
              <a:rPr lang="en-US" sz="2942" spc="117">
                <a:solidFill>
                  <a:srgbClr val="FBF5E9"/>
                </a:solidFill>
                <a:latin typeface="Poppins"/>
              </a:rPr>
              <a:t>The following observations were made during the </a:t>
            </a:r>
          </a:p>
          <a:p>
            <a:pPr algn="l">
              <a:lnSpc>
                <a:spcPts val="4118"/>
              </a:lnSpc>
            </a:pPr>
            <a:r>
              <a:rPr lang="en-US" sz="2942" spc="117">
                <a:solidFill>
                  <a:srgbClr val="FBF5E9"/>
                </a:solidFill>
                <a:latin typeface="Poppins"/>
              </a:rPr>
              <a:t>evaluation.</a:t>
            </a:r>
          </a:p>
        </p:txBody>
      </p:sp>
      <p:sp>
        <p:nvSpPr>
          <p:cNvPr name="TextBox 7" id="7"/>
          <p:cNvSpPr txBox="true"/>
          <p:nvPr/>
        </p:nvSpPr>
        <p:spPr>
          <a:xfrm rot="0">
            <a:off x="3118249" y="4189108"/>
            <a:ext cx="12051502" cy="2825750"/>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BF5E9"/>
                </a:solidFill>
                <a:latin typeface="Poppins"/>
              </a:rPr>
              <a:t> STYLEST features an intuitive interface, making it easy for users to navigate through its various sections, much like a familiar shopping application.</a:t>
            </a:r>
          </a:p>
          <a:p>
            <a:pPr algn="l">
              <a:lnSpc>
                <a:spcPts val="2799"/>
              </a:lnSpc>
            </a:pPr>
          </a:p>
          <a:p>
            <a:pPr algn="l" marL="431799" indent="-215899" lvl="1">
              <a:lnSpc>
                <a:spcPts val="2799"/>
              </a:lnSpc>
              <a:buFont typeface="Arial"/>
              <a:buChar char="•"/>
            </a:pPr>
            <a:r>
              <a:rPr lang="en-US" sz="1999" spc="79">
                <a:solidFill>
                  <a:srgbClr val="FBF5E9"/>
                </a:solidFill>
                <a:latin typeface="Poppins"/>
              </a:rPr>
              <a:t>The application is designed with a user-friendly layout, ensuring that users can quickly find and use its features without any confusion.</a:t>
            </a:r>
          </a:p>
          <a:p>
            <a:pPr algn="l">
              <a:lnSpc>
                <a:spcPts val="2799"/>
              </a:lnSpc>
            </a:pPr>
          </a:p>
          <a:p>
            <a:pPr algn="l" marL="431799" indent="-215899" lvl="1">
              <a:lnSpc>
                <a:spcPts val="2799"/>
              </a:lnSpc>
              <a:buFont typeface="Arial"/>
              <a:buChar char="•"/>
            </a:pPr>
            <a:r>
              <a:rPr lang="en-US" sz="1999" spc="79">
                <a:solidFill>
                  <a:srgbClr val="FBF5E9"/>
                </a:solidFill>
                <a:latin typeface="Poppins"/>
              </a:rPr>
              <a:t>Users can effortlessly browse and interact with STYLEST, thanks to its design that mimics the straightforward and engaging experience of a shopping app.</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370439"/>
            <a:chOff x="0" y="0"/>
            <a:chExt cx="4572650" cy="2467935"/>
          </a:xfrm>
        </p:grpSpPr>
        <p:sp>
          <p:nvSpPr>
            <p:cNvPr name="Freeform 3" id="3"/>
            <p:cNvSpPr/>
            <p:nvPr/>
          </p:nvSpPr>
          <p:spPr>
            <a:xfrm flipH="false" flipV="false" rot="0">
              <a:off x="0" y="0"/>
              <a:ext cx="4572650" cy="2467935"/>
            </a:xfrm>
            <a:custGeom>
              <a:avLst/>
              <a:gdLst/>
              <a:ahLst/>
              <a:cxnLst/>
              <a:rect r="r" b="b" t="t" l="l"/>
              <a:pathLst>
                <a:path h="2467935" w="4572650">
                  <a:moveTo>
                    <a:pt x="0" y="0"/>
                  </a:moveTo>
                  <a:lnTo>
                    <a:pt x="4572650" y="0"/>
                  </a:lnTo>
                  <a:lnTo>
                    <a:pt x="4572650" y="2467935"/>
                  </a:lnTo>
                  <a:lnTo>
                    <a:pt x="0" y="2467935"/>
                  </a:lnTo>
                  <a:close/>
                </a:path>
              </a:pathLst>
            </a:custGeom>
            <a:solidFill>
              <a:srgbClr val="7B6046"/>
            </a:solidFill>
            <a:ln cap="sq">
              <a:noFill/>
              <a:prstDash val="dash"/>
              <a:miter/>
            </a:ln>
          </p:spPr>
        </p:sp>
        <p:sp>
          <p:nvSpPr>
            <p:cNvPr name="TextBox 4" id="4"/>
            <p:cNvSpPr txBox="true"/>
            <p:nvPr/>
          </p:nvSpPr>
          <p:spPr>
            <a:xfrm>
              <a:off x="0" y="-38100"/>
              <a:ext cx="4572650" cy="250603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028700" y="2944326"/>
            <a:ext cx="10371884" cy="375751"/>
          </a:xfrm>
          <a:prstGeom prst="rect">
            <a:avLst/>
          </a:prstGeom>
        </p:spPr>
        <p:txBody>
          <a:bodyPr anchor="t" rtlCol="false" tIns="0" lIns="0" bIns="0" rIns="0">
            <a:spAutoFit/>
          </a:bodyPr>
          <a:lstStyle/>
          <a:p>
            <a:pPr algn="just">
              <a:lnSpc>
                <a:spcPts val="2914"/>
              </a:lnSpc>
            </a:pPr>
            <a:r>
              <a:rPr lang="en-US" sz="2081" spc="83">
                <a:solidFill>
                  <a:srgbClr val="FBF5E9"/>
                </a:solidFill>
                <a:latin typeface="Poppins"/>
              </a:rPr>
              <a:t>HOW WELL DID THE PROTOTYPE P</a:t>
            </a:r>
            <a:r>
              <a:rPr lang="en-US" sz="2081" spc="83">
                <a:solidFill>
                  <a:srgbClr val="FBF5E9"/>
                </a:solidFill>
                <a:latin typeface="Poppins"/>
              </a:rPr>
              <a:t>ERFORM USING HEURISTICS EVALUATION?</a:t>
            </a:r>
          </a:p>
        </p:txBody>
      </p:sp>
      <p:sp>
        <p:nvSpPr>
          <p:cNvPr name="TextBox 6" id="6"/>
          <p:cNvSpPr txBox="true"/>
          <p:nvPr/>
        </p:nvSpPr>
        <p:spPr>
          <a:xfrm rot="0">
            <a:off x="1028700" y="4060901"/>
            <a:ext cx="13450185" cy="4009573"/>
          </a:xfrm>
          <a:prstGeom prst="rect">
            <a:avLst/>
          </a:prstGeom>
        </p:spPr>
        <p:txBody>
          <a:bodyPr anchor="t" rtlCol="false" tIns="0" lIns="0" bIns="0" rIns="0">
            <a:spAutoFit/>
          </a:bodyPr>
          <a:lstStyle/>
          <a:p>
            <a:pPr algn="just">
              <a:lnSpc>
                <a:spcPts val="3174"/>
              </a:lnSpc>
            </a:pPr>
            <a:r>
              <a:rPr lang="en-US" sz="2267" spc="90">
                <a:solidFill>
                  <a:srgbClr val="FBF5E9"/>
                </a:solidFill>
                <a:latin typeface="Poppins"/>
              </a:rPr>
              <a:t>The StyLEst prototype, evaluated using Nielsen's 10 Usability Heuristics, offers a user-friendly shopping experience. It communicates system status, aligns with users' mental models, and uses familiar language from the fashion and beauty industry. The app empowers users with control and freedom through error recovery options and consistent interface elements. Consistency in design elements, terminology, and interaction patterns ensures predictable navigation and error prevention. The design prioritizes visibility and self-explanatory features, catering to different user needs. The aesthetic and minimalist design showcases products effectively, while comprehensive help resources provide prompt assistance. Overall, the StyLEst prototype delivers a user-friendly shopping experience.</a:t>
            </a:r>
          </a:p>
        </p:txBody>
      </p:sp>
      <p:sp>
        <p:nvSpPr>
          <p:cNvPr name="TextBox 7" id="7"/>
          <p:cNvSpPr txBox="true"/>
          <p:nvPr/>
        </p:nvSpPr>
        <p:spPr>
          <a:xfrm rot="0">
            <a:off x="832065" y="1604167"/>
            <a:ext cx="12926470" cy="1138035"/>
          </a:xfrm>
          <a:prstGeom prst="rect">
            <a:avLst/>
          </a:prstGeom>
        </p:spPr>
        <p:txBody>
          <a:bodyPr anchor="t" rtlCol="false" tIns="0" lIns="0" bIns="0" rIns="0">
            <a:spAutoFit/>
          </a:bodyPr>
          <a:lstStyle/>
          <a:p>
            <a:pPr algn="ctr">
              <a:lnSpc>
                <a:spcPts val="8450"/>
              </a:lnSpc>
            </a:pPr>
            <a:r>
              <a:rPr lang="en-US" sz="8450">
                <a:solidFill>
                  <a:srgbClr val="FBF5E9"/>
                </a:solidFill>
                <a:latin typeface="The Seasons"/>
              </a:rPr>
              <a:t>HEURISTICS EVALUATION</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370439"/>
            <a:chOff x="0" y="0"/>
            <a:chExt cx="4572650" cy="2467935"/>
          </a:xfrm>
        </p:grpSpPr>
        <p:sp>
          <p:nvSpPr>
            <p:cNvPr name="Freeform 3" id="3"/>
            <p:cNvSpPr/>
            <p:nvPr/>
          </p:nvSpPr>
          <p:spPr>
            <a:xfrm flipH="false" flipV="false" rot="0">
              <a:off x="0" y="0"/>
              <a:ext cx="4572650" cy="2467935"/>
            </a:xfrm>
            <a:custGeom>
              <a:avLst/>
              <a:gdLst/>
              <a:ahLst/>
              <a:cxnLst/>
              <a:rect r="r" b="b" t="t" l="l"/>
              <a:pathLst>
                <a:path h="2467935" w="4572650">
                  <a:moveTo>
                    <a:pt x="0" y="0"/>
                  </a:moveTo>
                  <a:lnTo>
                    <a:pt x="4572650" y="0"/>
                  </a:lnTo>
                  <a:lnTo>
                    <a:pt x="4572650" y="2467935"/>
                  </a:lnTo>
                  <a:lnTo>
                    <a:pt x="0" y="2467935"/>
                  </a:lnTo>
                  <a:close/>
                </a:path>
              </a:pathLst>
            </a:custGeom>
            <a:solidFill>
              <a:srgbClr val="7B6046"/>
            </a:solidFill>
            <a:ln cap="sq">
              <a:noFill/>
              <a:prstDash val="dash"/>
              <a:miter/>
            </a:ln>
          </p:spPr>
        </p:sp>
        <p:sp>
          <p:nvSpPr>
            <p:cNvPr name="TextBox 4" id="4"/>
            <p:cNvSpPr txBox="true"/>
            <p:nvPr/>
          </p:nvSpPr>
          <p:spPr>
            <a:xfrm>
              <a:off x="0" y="-38100"/>
              <a:ext cx="4572650" cy="250603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84897" y="3392149"/>
            <a:ext cx="19457793" cy="5343389"/>
            <a:chOff x="0" y="0"/>
            <a:chExt cx="5124686" cy="1407312"/>
          </a:xfrm>
        </p:grpSpPr>
        <p:sp>
          <p:nvSpPr>
            <p:cNvPr name="Freeform 6" id="6"/>
            <p:cNvSpPr/>
            <p:nvPr/>
          </p:nvSpPr>
          <p:spPr>
            <a:xfrm flipH="false" flipV="false" rot="0">
              <a:off x="0" y="0"/>
              <a:ext cx="5124686" cy="1407312"/>
            </a:xfrm>
            <a:custGeom>
              <a:avLst/>
              <a:gdLst/>
              <a:ahLst/>
              <a:cxnLst/>
              <a:rect r="r" b="b" t="t" l="l"/>
              <a:pathLst>
                <a:path h="1407312" w="5124686">
                  <a:moveTo>
                    <a:pt x="0" y="0"/>
                  </a:moveTo>
                  <a:lnTo>
                    <a:pt x="5124686" y="0"/>
                  </a:lnTo>
                  <a:lnTo>
                    <a:pt x="5124686" y="1407312"/>
                  </a:lnTo>
                  <a:lnTo>
                    <a:pt x="0" y="1407312"/>
                  </a:lnTo>
                  <a:close/>
                </a:path>
              </a:pathLst>
            </a:custGeom>
            <a:solidFill>
              <a:srgbClr val="EBD6C1"/>
            </a:solidFill>
          </p:spPr>
        </p:sp>
        <p:sp>
          <p:nvSpPr>
            <p:cNvPr name="TextBox 7" id="7"/>
            <p:cNvSpPr txBox="true"/>
            <p:nvPr/>
          </p:nvSpPr>
          <p:spPr>
            <a:xfrm>
              <a:off x="0" y="-38100"/>
              <a:ext cx="5124686" cy="1445412"/>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210827" y="1598321"/>
            <a:ext cx="10093785" cy="1319027"/>
          </a:xfrm>
          <a:prstGeom prst="rect">
            <a:avLst/>
          </a:prstGeom>
        </p:spPr>
        <p:txBody>
          <a:bodyPr anchor="t" rtlCol="false" tIns="0" lIns="0" bIns="0" rIns="0">
            <a:spAutoFit/>
          </a:bodyPr>
          <a:lstStyle/>
          <a:p>
            <a:pPr algn="ctr">
              <a:lnSpc>
                <a:spcPts val="9885"/>
              </a:lnSpc>
            </a:pPr>
            <a:r>
              <a:rPr lang="en-US" sz="9885">
                <a:solidFill>
                  <a:srgbClr val="FBF5E9"/>
                </a:solidFill>
                <a:latin typeface="The Seasons"/>
              </a:rPr>
              <a:t>CONCLUSION</a:t>
            </a:r>
          </a:p>
        </p:txBody>
      </p:sp>
      <p:sp>
        <p:nvSpPr>
          <p:cNvPr name="TextBox 9" id="9"/>
          <p:cNvSpPr txBox="true"/>
          <p:nvPr/>
        </p:nvSpPr>
        <p:spPr>
          <a:xfrm rot="0">
            <a:off x="1028700" y="4060901"/>
            <a:ext cx="13450185" cy="3209473"/>
          </a:xfrm>
          <a:prstGeom prst="rect">
            <a:avLst/>
          </a:prstGeom>
        </p:spPr>
        <p:txBody>
          <a:bodyPr anchor="t" rtlCol="false" tIns="0" lIns="0" bIns="0" rIns="0">
            <a:spAutoFit/>
          </a:bodyPr>
          <a:lstStyle/>
          <a:p>
            <a:pPr algn="just" marL="489617" indent="-244809" lvl="1">
              <a:lnSpc>
                <a:spcPts val="3174"/>
              </a:lnSpc>
              <a:buFont typeface="Arial"/>
              <a:buChar char="•"/>
            </a:pPr>
            <a:r>
              <a:rPr lang="en-US" sz="2267" spc="90">
                <a:solidFill>
                  <a:srgbClr val="7B6046"/>
                </a:solidFill>
                <a:latin typeface="Poppins Bold"/>
              </a:rPr>
              <a:t>Innovative Solution:</a:t>
            </a:r>
            <a:r>
              <a:rPr lang="en-US" sz="2267" spc="90">
                <a:solidFill>
                  <a:srgbClr val="7B6046"/>
                </a:solidFill>
                <a:latin typeface="Poppins"/>
              </a:rPr>
              <a:t> With its extensive features, StyLEst addresses typical user annoyances and presents a fresh way to online fashion and cosmetics purchasing.</a:t>
            </a:r>
          </a:p>
          <a:p>
            <a:pPr algn="just" marL="489617" indent="-244809" lvl="1">
              <a:lnSpc>
                <a:spcPts val="3174"/>
              </a:lnSpc>
              <a:buFont typeface="Arial"/>
              <a:buChar char="•"/>
            </a:pPr>
            <a:r>
              <a:rPr lang="en-US" sz="2267" spc="90">
                <a:solidFill>
                  <a:srgbClr val="7B6046"/>
                </a:solidFill>
                <a:latin typeface="Poppins"/>
              </a:rPr>
              <a:t> </a:t>
            </a:r>
            <a:r>
              <a:rPr lang="en-US" sz="2267" spc="90">
                <a:solidFill>
                  <a:srgbClr val="7B6046"/>
                </a:solidFill>
                <a:latin typeface="Poppins Bold"/>
              </a:rPr>
              <a:t>Comprehensive Features:</a:t>
            </a:r>
            <a:r>
              <a:rPr lang="en-US" sz="2267" spc="90">
                <a:solidFill>
                  <a:srgbClr val="7B6046"/>
                </a:solidFill>
                <a:latin typeface="Poppins"/>
              </a:rPr>
              <a:t> StyLEst strives to be a one-stop platform with unified search, comprehensive product information, user-generated content, and future-ready technology. </a:t>
            </a:r>
          </a:p>
          <a:p>
            <a:pPr algn="just" marL="489617" indent="-244809" lvl="1">
              <a:lnSpc>
                <a:spcPts val="3174"/>
              </a:lnSpc>
              <a:buFont typeface="Arial"/>
              <a:buChar char="•"/>
            </a:pPr>
            <a:r>
              <a:rPr lang="en-US" sz="2267" spc="90">
                <a:solidFill>
                  <a:srgbClr val="7B6046"/>
                </a:solidFill>
                <a:latin typeface="Poppins Bold"/>
              </a:rPr>
              <a:t>Favorable User Impact:</a:t>
            </a:r>
            <a:r>
              <a:rPr lang="en-US" sz="2267" spc="90">
                <a:solidFill>
                  <a:srgbClr val="7B6046"/>
                </a:solidFill>
                <a:latin typeface="Poppins"/>
              </a:rPr>
              <a:t> According to usability research, StyLEst has the potential to be a market leader by offering a simple, effective, and pleasurable purchasing experience.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23574" y="-593623"/>
            <a:ext cx="8229600" cy="11474245"/>
          </a:xfrm>
          <a:custGeom>
            <a:avLst/>
            <a:gdLst/>
            <a:ahLst/>
            <a:cxnLst/>
            <a:rect r="r" b="b" t="t" l="l"/>
            <a:pathLst>
              <a:path h="11474245" w="8229600">
                <a:moveTo>
                  <a:pt x="0" y="0"/>
                </a:moveTo>
                <a:lnTo>
                  <a:pt x="8229600" y="0"/>
                </a:lnTo>
                <a:lnTo>
                  <a:pt x="8229600" y="11474246"/>
                </a:lnTo>
                <a:lnTo>
                  <a:pt x="0" y="11474246"/>
                </a:lnTo>
                <a:lnTo>
                  <a:pt x="0" y="0"/>
                </a:lnTo>
                <a:close/>
              </a:path>
            </a:pathLst>
          </a:custGeom>
          <a:blipFill>
            <a:blip r:embed="rId2"/>
            <a:stretch>
              <a:fillRect l="-19713" t="0" r="-19713" b="0"/>
            </a:stretch>
          </a:blipFill>
        </p:spPr>
      </p:sp>
      <p:sp>
        <p:nvSpPr>
          <p:cNvPr name="Freeform 3" id="3"/>
          <p:cNvSpPr/>
          <p:nvPr/>
        </p:nvSpPr>
        <p:spPr>
          <a:xfrm flipH="false" flipV="false" rot="0">
            <a:off x="-5324168" y="-593623"/>
            <a:ext cx="8229600" cy="11474245"/>
          </a:xfrm>
          <a:custGeom>
            <a:avLst/>
            <a:gdLst/>
            <a:ahLst/>
            <a:cxnLst/>
            <a:rect r="r" b="b" t="t" l="l"/>
            <a:pathLst>
              <a:path h="11474245" w="8229600">
                <a:moveTo>
                  <a:pt x="0" y="0"/>
                </a:moveTo>
                <a:lnTo>
                  <a:pt x="8229600" y="0"/>
                </a:lnTo>
                <a:lnTo>
                  <a:pt x="8229600" y="11474246"/>
                </a:lnTo>
                <a:lnTo>
                  <a:pt x="0" y="11474246"/>
                </a:lnTo>
                <a:lnTo>
                  <a:pt x="0" y="0"/>
                </a:lnTo>
                <a:close/>
              </a:path>
            </a:pathLst>
          </a:custGeom>
          <a:blipFill>
            <a:blip r:embed="rId2"/>
            <a:stretch>
              <a:fillRect l="-19713" t="0" r="-19713" b="0"/>
            </a:stretch>
          </a:blipFill>
        </p:spPr>
      </p:sp>
      <p:sp>
        <p:nvSpPr>
          <p:cNvPr name="TextBox 4" id="4"/>
          <p:cNvSpPr txBox="true"/>
          <p:nvPr/>
        </p:nvSpPr>
        <p:spPr>
          <a:xfrm rot="0">
            <a:off x="4804047" y="1083699"/>
            <a:ext cx="8792778" cy="3187928"/>
          </a:xfrm>
          <a:prstGeom prst="rect">
            <a:avLst/>
          </a:prstGeom>
        </p:spPr>
        <p:txBody>
          <a:bodyPr anchor="t" rtlCol="false" tIns="0" lIns="0" bIns="0" rIns="0">
            <a:spAutoFit/>
          </a:bodyPr>
          <a:lstStyle/>
          <a:p>
            <a:pPr algn="ctr">
              <a:lnSpc>
                <a:spcPts val="12762"/>
              </a:lnSpc>
            </a:pPr>
            <a:r>
              <a:rPr lang="en-US" sz="9116">
                <a:solidFill>
                  <a:srgbClr val="A45F43"/>
                </a:solidFill>
                <a:latin typeface="Belleza"/>
              </a:rPr>
              <a:t>TEAM ABA MEMBERS</a:t>
            </a:r>
          </a:p>
        </p:txBody>
      </p:sp>
      <p:sp>
        <p:nvSpPr>
          <p:cNvPr name="Freeform 5" id="5"/>
          <p:cNvSpPr/>
          <p:nvPr/>
        </p:nvSpPr>
        <p:spPr>
          <a:xfrm flipH="false" flipV="false" rot="2514648">
            <a:off x="5367779" y="-6964372"/>
            <a:ext cx="6822973" cy="6822973"/>
          </a:xfrm>
          <a:custGeom>
            <a:avLst/>
            <a:gdLst/>
            <a:ahLst/>
            <a:cxnLst/>
            <a:rect r="r" b="b" t="t" l="l"/>
            <a:pathLst>
              <a:path h="6822973" w="6822973">
                <a:moveTo>
                  <a:pt x="0" y="0"/>
                </a:moveTo>
                <a:lnTo>
                  <a:pt x="6822973" y="0"/>
                </a:lnTo>
                <a:lnTo>
                  <a:pt x="6822973" y="6822973"/>
                </a:lnTo>
                <a:lnTo>
                  <a:pt x="0" y="6822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20356" y="6105201"/>
            <a:ext cx="5828901" cy="531681"/>
          </a:xfrm>
          <a:prstGeom prst="rect">
            <a:avLst/>
          </a:prstGeom>
        </p:spPr>
        <p:txBody>
          <a:bodyPr anchor="t" rtlCol="false" tIns="0" lIns="0" bIns="0" rIns="0">
            <a:spAutoFit/>
          </a:bodyPr>
          <a:lstStyle/>
          <a:p>
            <a:pPr algn="ctr">
              <a:lnSpc>
                <a:spcPts val="4295"/>
              </a:lnSpc>
              <a:spcBef>
                <a:spcPct val="0"/>
              </a:spcBef>
            </a:pPr>
            <a:r>
              <a:rPr lang="en-US" sz="3068">
                <a:solidFill>
                  <a:srgbClr val="FFFFFF"/>
                </a:solidFill>
                <a:latin typeface="Belleza"/>
              </a:rPr>
              <a:t>Monica</a:t>
            </a:r>
          </a:p>
        </p:txBody>
      </p:sp>
      <p:grpSp>
        <p:nvGrpSpPr>
          <p:cNvPr name="Group 7" id="7"/>
          <p:cNvGrpSpPr/>
          <p:nvPr/>
        </p:nvGrpSpPr>
        <p:grpSpPr>
          <a:xfrm rot="0">
            <a:off x="6713231" y="4716936"/>
            <a:ext cx="4861537" cy="5570064"/>
            <a:chOff x="0" y="0"/>
            <a:chExt cx="1444279" cy="1654770"/>
          </a:xfrm>
        </p:grpSpPr>
        <p:sp>
          <p:nvSpPr>
            <p:cNvPr name="Freeform 8" id="8"/>
            <p:cNvSpPr/>
            <p:nvPr/>
          </p:nvSpPr>
          <p:spPr>
            <a:xfrm flipH="false" flipV="false" rot="0">
              <a:off x="0" y="0"/>
              <a:ext cx="1444279" cy="1654770"/>
            </a:xfrm>
            <a:custGeom>
              <a:avLst/>
              <a:gdLst/>
              <a:ahLst/>
              <a:cxnLst/>
              <a:rect r="r" b="b" t="t" l="l"/>
              <a:pathLst>
                <a:path h="1654770" w="1444279">
                  <a:moveTo>
                    <a:pt x="0" y="0"/>
                  </a:moveTo>
                  <a:lnTo>
                    <a:pt x="1444279" y="0"/>
                  </a:lnTo>
                  <a:lnTo>
                    <a:pt x="1444279" y="1654770"/>
                  </a:lnTo>
                  <a:lnTo>
                    <a:pt x="0" y="1654770"/>
                  </a:lnTo>
                  <a:close/>
                </a:path>
              </a:pathLst>
            </a:custGeom>
            <a:solidFill>
              <a:srgbClr val="7B6046"/>
            </a:solidFill>
          </p:spPr>
        </p:sp>
      </p:grpSp>
      <p:grpSp>
        <p:nvGrpSpPr>
          <p:cNvPr name="Group 9" id="9"/>
          <p:cNvGrpSpPr>
            <a:grpSpLocks noChangeAspect="true"/>
          </p:cNvGrpSpPr>
          <p:nvPr/>
        </p:nvGrpSpPr>
        <p:grpSpPr>
          <a:xfrm rot="0">
            <a:off x="7748977" y="5792303"/>
            <a:ext cx="2544620" cy="254461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032" t="-32797" r="-11089" b="-20699"/>
              </a:stretch>
            </a:blipFill>
          </p:spPr>
        </p:sp>
      </p:grpSp>
      <p:sp>
        <p:nvSpPr>
          <p:cNvPr name="TextBox 11" id="11"/>
          <p:cNvSpPr txBox="true"/>
          <p:nvPr/>
        </p:nvSpPr>
        <p:spPr>
          <a:xfrm rot="0">
            <a:off x="6909365" y="8687652"/>
            <a:ext cx="4469270" cy="1074622"/>
          </a:xfrm>
          <a:prstGeom prst="rect">
            <a:avLst/>
          </a:prstGeom>
        </p:spPr>
        <p:txBody>
          <a:bodyPr anchor="t" rtlCol="false" tIns="0" lIns="0" bIns="0" rIns="0">
            <a:spAutoFit/>
          </a:bodyPr>
          <a:lstStyle/>
          <a:p>
            <a:pPr algn="ctr">
              <a:lnSpc>
                <a:spcPts val="4295"/>
              </a:lnSpc>
              <a:spcBef>
                <a:spcPct val="0"/>
              </a:spcBef>
            </a:pPr>
            <a:r>
              <a:rPr lang="en-US" sz="3068">
                <a:solidFill>
                  <a:srgbClr val="FFFFFF"/>
                </a:solidFill>
                <a:latin typeface="Belleza"/>
              </a:rPr>
              <a:t>ANSHARLENE CRYSTAL C. BALAGOSA</a:t>
            </a:r>
          </a:p>
        </p:txBody>
      </p:sp>
      <p:grpSp>
        <p:nvGrpSpPr>
          <p:cNvPr name="Group 12" id="12"/>
          <p:cNvGrpSpPr/>
          <p:nvPr/>
        </p:nvGrpSpPr>
        <p:grpSpPr>
          <a:xfrm rot="0">
            <a:off x="1270669" y="4716936"/>
            <a:ext cx="4861537" cy="5570064"/>
            <a:chOff x="0" y="0"/>
            <a:chExt cx="1444279" cy="1654770"/>
          </a:xfrm>
        </p:grpSpPr>
        <p:sp>
          <p:nvSpPr>
            <p:cNvPr name="Freeform 13" id="13"/>
            <p:cNvSpPr/>
            <p:nvPr/>
          </p:nvSpPr>
          <p:spPr>
            <a:xfrm flipH="false" flipV="false" rot="0">
              <a:off x="0" y="0"/>
              <a:ext cx="1444279" cy="1654770"/>
            </a:xfrm>
            <a:custGeom>
              <a:avLst/>
              <a:gdLst/>
              <a:ahLst/>
              <a:cxnLst/>
              <a:rect r="r" b="b" t="t" l="l"/>
              <a:pathLst>
                <a:path h="1654770" w="1444279">
                  <a:moveTo>
                    <a:pt x="0" y="0"/>
                  </a:moveTo>
                  <a:lnTo>
                    <a:pt x="1444279" y="0"/>
                  </a:lnTo>
                  <a:lnTo>
                    <a:pt x="1444279" y="1654770"/>
                  </a:lnTo>
                  <a:lnTo>
                    <a:pt x="0" y="1654770"/>
                  </a:lnTo>
                  <a:close/>
                </a:path>
              </a:pathLst>
            </a:custGeom>
            <a:solidFill>
              <a:srgbClr val="7B6046"/>
            </a:solidFill>
          </p:spPr>
        </p:sp>
      </p:grpSp>
      <p:grpSp>
        <p:nvGrpSpPr>
          <p:cNvPr name="Group 14" id="14"/>
          <p:cNvGrpSpPr>
            <a:grpSpLocks noChangeAspect="true"/>
          </p:cNvGrpSpPr>
          <p:nvPr/>
        </p:nvGrpSpPr>
        <p:grpSpPr>
          <a:xfrm rot="0">
            <a:off x="2435061" y="5792303"/>
            <a:ext cx="2544620" cy="2544610"/>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50086" r="0" b="-27907"/>
              </a:stretch>
            </a:blipFill>
          </p:spPr>
        </p:sp>
      </p:grpSp>
      <p:grpSp>
        <p:nvGrpSpPr>
          <p:cNvPr name="Group 16" id="16"/>
          <p:cNvGrpSpPr/>
          <p:nvPr/>
        </p:nvGrpSpPr>
        <p:grpSpPr>
          <a:xfrm rot="0">
            <a:off x="12152336" y="4716936"/>
            <a:ext cx="4861537" cy="5570064"/>
            <a:chOff x="0" y="0"/>
            <a:chExt cx="1444279" cy="1654770"/>
          </a:xfrm>
        </p:grpSpPr>
        <p:sp>
          <p:nvSpPr>
            <p:cNvPr name="Freeform 17" id="17"/>
            <p:cNvSpPr/>
            <p:nvPr/>
          </p:nvSpPr>
          <p:spPr>
            <a:xfrm flipH="false" flipV="false" rot="0">
              <a:off x="0" y="0"/>
              <a:ext cx="1444279" cy="1654770"/>
            </a:xfrm>
            <a:custGeom>
              <a:avLst/>
              <a:gdLst/>
              <a:ahLst/>
              <a:cxnLst/>
              <a:rect r="r" b="b" t="t" l="l"/>
              <a:pathLst>
                <a:path h="1654770" w="1444279">
                  <a:moveTo>
                    <a:pt x="0" y="0"/>
                  </a:moveTo>
                  <a:lnTo>
                    <a:pt x="1444279" y="0"/>
                  </a:lnTo>
                  <a:lnTo>
                    <a:pt x="1444279" y="1654770"/>
                  </a:lnTo>
                  <a:lnTo>
                    <a:pt x="0" y="1654770"/>
                  </a:lnTo>
                  <a:close/>
                </a:path>
              </a:pathLst>
            </a:custGeom>
            <a:solidFill>
              <a:srgbClr val="7B6046"/>
            </a:solidFill>
          </p:spPr>
        </p:sp>
      </p:grpSp>
      <p:sp>
        <p:nvSpPr>
          <p:cNvPr name="TextBox 18" id="18"/>
          <p:cNvSpPr txBox="true"/>
          <p:nvPr/>
        </p:nvSpPr>
        <p:spPr>
          <a:xfrm rot="0">
            <a:off x="1545439" y="8687652"/>
            <a:ext cx="4005742" cy="1074622"/>
          </a:xfrm>
          <a:prstGeom prst="rect">
            <a:avLst/>
          </a:prstGeom>
        </p:spPr>
        <p:txBody>
          <a:bodyPr anchor="t" rtlCol="false" tIns="0" lIns="0" bIns="0" rIns="0">
            <a:spAutoFit/>
          </a:bodyPr>
          <a:lstStyle/>
          <a:p>
            <a:pPr algn="ctr">
              <a:lnSpc>
                <a:spcPts val="4295"/>
              </a:lnSpc>
            </a:pPr>
            <a:r>
              <a:rPr lang="en-US" sz="3068">
                <a:solidFill>
                  <a:srgbClr val="FFFFFF"/>
                </a:solidFill>
                <a:latin typeface="Belleza"/>
              </a:rPr>
              <a:t>ANNE KLEIN F.</a:t>
            </a:r>
          </a:p>
          <a:p>
            <a:pPr algn="ctr">
              <a:lnSpc>
                <a:spcPts val="4295"/>
              </a:lnSpc>
              <a:spcBef>
                <a:spcPct val="0"/>
              </a:spcBef>
            </a:pPr>
            <a:r>
              <a:rPr lang="en-US" sz="3068">
                <a:solidFill>
                  <a:srgbClr val="FFFFFF"/>
                </a:solidFill>
                <a:latin typeface="Belleza"/>
              </a:rPr>
              <a:t>AMOROSO</a:t>
            </a:r>
          </a:p>
        </p:txBody>
      </p:sp>
      <p:grpSp>
        <p:nvGrpSpPr>
          <p:cNvPr name="Group 19" id="19"/>
          <p:cNvGrpSpPr>
            <a:grpSpLocks noChangeAspect="true"/>
          </p:cNvGrpSpPr>
          <p:nvPr/>
        </p:nvGrpSpPr>
        <p:grpSpPr>
          <a:xfrm rot="0">
            <a:off x="13310795" y="5792303"/>
            <a:ext cx="2544620" cy="2544610"/>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41667" r="0" b="-41667"/>
              </a:stretch>
            </a:blipFill>
          </p:spPr>
        </p:sp>
      </p:grpSp>
      <p:sp>
        <p:nvSpPr>
          <p:cNvPr name="TextBox 21" id="21"/>
          <p:cNvSpPr txBox="true"/>
          <p:nvPr/>
        </p:nvSpPr>
        <p:spPr>
          <a:xfrm rot="0">
            <a:off x="12348470" y="8687652"/>
            <a:ext cx="4469270" cy="1074622"/>
          </a:xfrm>
          <a:prstGeom prst="rect">
            <a:avLst/>
          </a:prstGeom>
        </p:spPr>
        <p:txBody>
          <a:bodyPr anchor="t" rtlCol="false" tIns="0" lIns="0" bIns="0" rIns="0">
            <a:spAutoFit/>
          </a:bodyPr>
          <a:lstStyle/>
          <a:p>
            <a:pPr algn="ctr">
              <a:lnSpc>
                <a:spcPts val="4295"/>
              </a:lnSpc>
            </a:pPr>
            <a:r>
              <a:rPr lang="en-US" sz="3068">
                <a:solidFill>
                  <a:srgbClr val="FFFFFF"/>
                </a:solidFill>
                <a:latin typeface="Belleza"/>
              </a:rPr>
              <a:t>MARCHELLE D.</a:t>
            </a:r>
          </a:p>
          <a:p>
            <a:pPr algn="ctr">
              <a:lnSpc>
                <a:spcPts val="4295"/>
              </a:lnSpc>
              <a:spcBef>
                <a:spcPct val="0"/>
              </a:spcBef>
            </a:pPr>
            <a:r>
              <a:rPr lang="en-US" sz="3068">
                <a:solidFill>
                  <a:srgbClr val="FFFFFF"/>
                </a:solidFill>
                <a:latin typeface="Belleza"/>
              </a:rPr>
              <a:t>ATIENZA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49426" y="5586645"/>
            <a:ext cx="10189148" cy="3062773"/>
          </a:xfrm>
          <a:prstGeom prst="rect">
            <a:avLst/>
          </a:prstGeom>
        </p:spPr>
        <p:txBody>
          <a:bodyPr anchor="t" rtlCol="false" tIns="0" lIns="0" bIns="0" rIns="0">
            <a:spAutoFit/>
          </a:bodyPr>
          <a:lstStyle/>
          <a:p>
            <a:pPr algn="ctr">
              <a:lnSpc>
                <a:spcPts val="24910"/>
              </a:lnSpc>
            </a:pPr>
            <a:r>
              <a:rPr lang="en-US" sz="17793">
                <a:solidFill>
                  <a:srgbClr val="A45F43"/>
                </a:solidFill>
                <a:latin typeface="Belleza"/>
              </a:rPr>
              <a:t>Thankyou!</a:t>
            </a:r>
          </a:p>
        </p:txBody>
      </p:sp>
      <p:sp>
        <p:nvSpPr>
          <p:cNvPr name="Freeform 3" id="3"/>
          <p:cNvSpPr/>
          <p:nvPr/>
        </p:nvSpPr>
        <p:spPr>
          <a:xfrm flipH="false" flipV="false" rot="0">
            <a:off x="5190998" y="439163"/>
            <a:ext cx="7513826" cy="7513826"/>
          </a:xfrm>
          <a:custGeom>
            <a:avLst/>
            <a:gdLst/>
            <a:ahLst/>
            <a:cxnLst/>
            <a:rect r="r" b="b" t="t" l="l"/>
            <a:pathLst>
              <a:path h="7513826" w="7513826">
                <a:moveTo>
                  <a:pt x="0" y="0"/>
                </a:moveTo>
                <a:lnTo>
                  <a:pt x="7513826" y="0"/>
                </a:lnTo>
                <a:lnTo>
                  <a:pt x="7513826" y="7513826"/>
                </a:lnTo>
                <a:lnTo>
                  <a:pt x="0" y="751382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B6046"/>
        </a:solidFill>
      </p:bgPr>
    </p:bg>
    <p:spTree>
      <p:nvGrpSpPr>
        <p:cNvPr id="1" name=""/>
        <p:cNvGrpSpPr/>
        <p:nvPr/>
      </p:nvGrpSpPr>
      <p:grpSpPr>
        <a:xfrm>
          <a:off x="0" y="0"/>
          <a:ext cx="0" cy="0"/>
          <a:chOff x="0" y="0"/>
          <a:chExt cx="0" cy="0"/>
        </a:xfrm>
      </p:grpSpPr>
      <p:grpSp>
        <p:nvGrpSpPr>
          <p:cNvPr name="Group 2" id="2"/>
          <p:cNvGrpSpPr/>
          <p:nvPr/>
        </p:nvGrpSpPr>
        <p:grpSpPr>
          <a:xfrm rot="0">
            <a:off x="13341972" y="-1000690"/>
            <a:ext cx="3695315" cy="11487382"/>
            <a:chOff x="0" y="0"/>
            <a:chExt cx="973252" cy="3025483"/>
          </a:xfrm>
        </p:grpSpPr>
        <p:sp>
          <p:nvSpPr>
            <p:cNvPr name="Freeform 3" id="3"/>
            <p:cNvSpPr/>
            <p:nvPr/>
          </p:nvSpPr>
          <p:spPr>
            <a:xfrm flipH="false" flipV="false" rot="0">
              <a:off x="0" y="0"/>
              <a:ext cx="973252" cy="3025483"/>
            </a:xfrm>
            <a:custGeom>
              <a:avLst/>
              <a:gdLst/>
              <a:ahLst/>
              <a:cxnLst/>
              <a:rect r="r" b="b" t="t" l="l"/>
              <a:pathLst>
                <a:path h="3025483" w="973252">
                  <a:moveTo>
                    <a:pt x="0" y="0"/>
                  </a:moveTo>
                  <a:lnTo>
                    <a:pt x="973252" y="0"/>
                  </a:lnTo>
                  <a:lnTo>
                    <a:pt x="973252" y="3025483"/>
                  </a:lnTo>
                  <a:lnTo>
                    <a:pt x="0" y="3025483"/>
                  </a:lnTo>
                  <a:close/>
                </a:path>
              </a:pathLst>
            </a:custGeom>
            <a:solidFill>
              <a:srgbClr val="FBF5E9"/>
            </a:solidFill>
            <a:ln cap="sq">
              <a:noFill/>
              <a:prstDash val="dash"/>
              <a:miter/>
            </a:ln>
          </p:spPr>
        </p:sp>
        <p:sp>
          <p:nvSpPr>
            <p:cNvPr name="TextBox 4" id="4"/>
            <p:cNvSpPr txBox="true"/>
            <p:nvPr/>
          </p:nvSpPr>
          <p:spPr>
            <a:xfrm>
              <a:off x="0" y="-38100"/>
              <a:ext cx="973252" cy="30635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712524" y="4469695"/>
            <a:ext cx="2954212" cy="5025841"/>
            <a:chOff x="0" y="0"/>
            <a:chExt cx="3938950" cy="6701121"/>
          </a:xfrm>
        </p:grpSpPr>
        <p:pic>
          <p:nvPicPr>
            <p:cNvPr name="Picture 6" id="6"/>
            <p:cNvPicPr>
              <a:picLocks noChangeAspect="true"/>
            </p:cNvPicPr>
            <p:nvPr/>
          </p:nvPicPr>
          <p:blipFill>
            <a:blip r:embed="rId2"/>
            <a:srcRect l="30406" t="0" r="30406" b="0"/>
            <a:stretch>
              <a:fillRect/>
            </a:stretch>
          </p:blipFill>
          <p:spPr>
            <a:xfrm flipH="false" flipV="false">
              <a:off x="0" y="0"/>
              <a:ext cx="3938950" cy="6701121"/>
            </a:xfrm>
            <a:prstGeom prst="rect">
              <a:avLst/>
            </a:prstGeom>
          </p:spPr>
        </p:pic>
      </p:grpSp>
      <p:sp>
        <p:nvSpPr>
          <p:cNvPr name="TextBox 7" id="7"/>
          <p:cNvSpPr txBox="true"/>
          <p:nvPr/>
        </p:nvSpPr>
        <p:spPr>
          <a:xfrm rot="0">
            <a:off x="829008" y="1884629"/>
            <a:ext cx="11511284" cy="1631549"/>
          </a:xfrm>
          <a:prstGeom prst="rect">
            <a:avLst/>
          </a:prstGeom>
        </p:spPr>
        <p:txBody>
          <a:bodyPr anchor="t" rtlCol="false" tIns="0" lIns="0" bIns="0" rIns="0">
            <a:spAutoFit/>
          </a:bodyPr>
          <a:lstStyle/>
          <a:p>
            <a:pPr algn="l">
              <a:lnSpc>
                <a:spcPts val="12109"/>
              </a:lnSpc>
            </a:pPr>
            <a:r>
              <a:rPr lang="en-US" sz="12109">
                <a:solidFill>
                  <a:srgbClr val="FBF5E9"/>
                </a:solidFill>
                <a:latin typeface="The Seasons"/>
              </a:rPr>
              <a:t>StyLESt Project</a:t>
            </a:r>
          </a:p>
        </p:txBody>
      </p:sp>
      <p:sp>
        <p:nvSpPr>
          <p:cNvPr name="TextBox 8" id="8"/>
          <p:cNvSpPr txBox="true"/>
          <p:nvPr/>
        </p:nvSpPr>
        <p:spPr>
          <a:xfrm rot="0">
            <a:off x="2717959" y="4067147"/>
            <a:ext cx="9622333" cy="4529778"/>
          </a:xfrm>
          <a:prstGeom prst="rect">
            <a:avLst/>
          </a:prstGeom>
        </p:spPr>
        <p:txBody>
          <a:bodyPr anchor="t" rtlCol="false" tIns="0" lIns="0" bIns="0" rIns="0">
            <a:spAutoFit/>
          </a:bodyPr>
          <a:lstStyle/>
          <a:p>
            <a:pPr algn="l">
              <a:lnSpc>
                <a:spcPts val="6045"/>
              </a:lnSpc>
            </a:pPr>
            <a:r>
              <a:rPr lang="en-US" sz="4318">
                <a:solidFill>
                  <a:srgbClr val="FBF5E9"/>
                </a:solidFill>
                <a:latin typeface="Belleza"/>
              </a:rPr>
              <a:t>Presentation Content</a:t>
            </a:r>
          </a:p>
          <a:p>
            <a:pPr algn="l" marL="932372" indent="-466186" lvl="1">
              <a:lnSpc>
                <a:spcPts val="6045"/>
              </a:lnSpc>
              <a:buFont typeface="Arial"/>
              <a:buChar char="•"/>
            </a:pPr>
            <a:r>
              <a:rPr lang="en-US" sz="4318">
                <a:solidFill>
                  <a:srgbClr val="FBF5E9"/>
                </a:solidFill>
                <a:latin typeface="Belleza"/>
              </a:rPr>
              <a:t>Motivation - The Whys</a:t>
            </a:r>
          </a:p>
          <a:p>
            <a:pPr algn="l" marL="932372" indent="-466186" lvl="1">
              <a:lnSpc>
                <a:spcPts val="6045"/>
              </a:lnSpc>
              <a:buFont typeface="Arial"/>
              <a:buChar char="•"/>
            </a:pPr>
            <a:r>
              <a:rPr lang="en-US" sz="4318">
                <a:solidFill>
                  <a:srgbClr val="FBF5E9"/>
                </a:solidFill>
                <a:latin typeface="Belleza"/>
              </a:rPr>
              <a:t>Identifying the Problem - The Hows</a:t>
            </a:r>
          </a:p>
          <a:p>
            <a:pPr algn="l" marL="932372" indent="-466186" lvl="1">
              <a:lnSpc>
                <a:spcPts val="6045"/>
              </a:lnSpc>
              <a:buFont typeface="Arial"/>
              <a:buChar char="•"/>
            </a:pPr>
            <a:r>
              <a:rPr lang="en-US" sz="4318">
                <a:solidFill>
                  <a:srgbClr val="FBF5E9"/>
                </a:solidFill>
                <a:latin typeface="Belleza"/>
              </a:rPr>
              <a:t>Prototype Design - The looks</a:t>
            </a:r>
          </a:p>
          <a:p>
            <a:pPr algn="l" marL="932372" indent="-466186" lvl="1">
              <a:lnSpc>
                <a:spcPts val="6045"/>
              </a:lnSpc>
              <a:buFont typeface="Arial"/>
              <a:buChar char="•"/>
            </a:pPr>
            <a:r>
              <a:rPr lang="en-US" sz="4318">
                <a:solidFill>
                  <a:srgbClr val="FBF5E9"/>
                </a:solidFill>
                <a:latin typeface="Belleza"/>
              </a:rPr>
              <a:t>Evaluation - The Results</a:t>
            </a:r>
          </a:p>
          <a:p>
            <a:pPr algn="l" marL="932372" indent="-466186" lvl="1">
              <a:lnSpc>
                <a:spcPts val="6045"/>
              </a:lnSpc>
              <a:buFont typeface="Arial"/>
              <a:buChar char="•"/>
            </a:pPr>
            <a:r>
              <a:rPr lang="en-US" sz="4318">
                <a:solidFill>
                  <a:srgbClr val="FBF5E9"/>
                </a:solidFill>
                <a:latin typeface="Belleza"/>
              </a:rPr>
              <a:t>Conclusion - The Learnings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94344" y="-253332"/>
            <a:ext cx="8229600" cy="11474245"/>
          </a:xfrm>
          <a:custGeom>
            <a:avLst/>
            <a:gdLst/>
            <a:ahLst/>
            <a:cxnLst/>
            <a:rect r="r" b="b" t="t" l="l"/>
            <a:pathLst>
              <a:path h="11474245" w="8229600">
                <a:moveTo>
                  <a:pt x="0" y="0"/>
                </a:moveTo>
                <a:lnTo>
                  <a:pt x="8229600" y="0"/>
                </a:lnTo>
                <a:lnTo>
                  <a:pt x="8229600" y="11474245"/>
                </a:lnTo>
                <a:lnTo>
                  <a:pt x="0" y="11474245"/>
                </a:lnTo>
                <a:lnTo>
                  <a:pt x="0" y="0"/>
                </a:lnTo>
                <a:close/>
              </a:path>
            </a:pathLst>
          </a:custGeom>
          <a:blipFill>
            <a:blip r:embed="rId2"/>
            <a:stretch>
              <a:fillRect l="-19713" t="0" r="-19713" b="0"/>
            </a:stretch>
          </a:blipFill>
        </p:spPr>
      </p:sp>
      <p:sp>
        <p:nvSpPr>
          <p:cNvPr name="Freeform 3" id="3"/>
          <p:cNvSpPr/>
          <p:nvPr/>
        </p:nvSpPr>
        <p:spPr>
          <a:xfrm flipH="false" flipV="false" rot="0">
            <a:off x="0" y="7402792"/>
            <a:ext cx="4187597" cy="2884208"/>
          </a:xfrm>
          <a:custGeom>
            <a:avLst/>
            <a:gdLst/>
            <a:ahLst/>
            <a:cxnLst/>
            <a:rect r="r" b="b" t="t" l="l"/>
            <a:pathLst>
              <a:path h="2884208" w="4187597">
                <a:moveTo>
                  <a:pt x="0" y="0"/>
                </a:moveTo>
                <a:lnTo>
                  <a:pt x="4187597" y="0"/>
                </a:lnTo>
                <a:lnTo>
                  <a:pt x="4187597" y="2884208"/>
                </a:lnTo>
                <a:lnTo>
                  <a:pt x="0" y="2884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98655" y="5417115"/>
            <a:ext cx="9566490" cy="2813963"/>
          </a:xfrm>
          <a:prstGeom prst="rect">
            <a:avLst/>
          </a:prstGeom>
        </p:spPr>
        <p:txBody>
          <a:bodyPr anchor="t" rtlCol="false" tIns="0" lIns="0" bIns="0" rIns="0">
            <a:spAutoFit/>
          </a:bodyPr>
          <a:lstStyle/>
          <a:p>
            <a:pPr algn="l">
              <a:lnSpc>
                <a:spcPts val="4453"/>
              </a:lnSpc>
            </a:pPr>
            <a:r>
              <a:rPr lang="en-US" sz="3181">
                <a:solidFill>
                  <a:srgbClr val="92726B"/>
                </a:solidFill>
                <a:latin typeface="Open Sans Light"/>
              </a:rPr>
              <a:t>StyLEst addresses challenges in online fashion and beauty shopping by offering a streamlined, user-friendly platform with a curated selection of products, personalized recommendations, and a vibrant community for fashion inspiration.</a:t>
            </a:r>
          </a:p>
        </p:txBody>
      </p:sp>
      <p:sp>
        <p:nvSpPr>
          <p:cNvPr name="TextBox 5" id="5"/>
          <p:cNvSpPr txBox="true"/>
          <p:nvPr/>
        </p:nvSpPr>
        <p:spPr>
          <a:xfrm rot="0">
            <a:off x="1114315" y="4465380"/>
            <a:ext cx="7033660" cy="641244"/>
          </a:xfrm>
          <a:prstGeom prst="rect">
            <a:avLst/>
          </a:prstGeom>
        </p:spPr>
        <p:txBody>
          <a:bodyPr anchor="t" rtlCol="false" tIns="0" lIns="0" bIns="0" rIns="0">
            <a:spAutoFit/>
          </a:bodyPr>
          <a:lstStyle/>
          <a:p>
            <a:pPr algn="ctr">
              <a:lnSpc>
                <a:spcPts val="5125"/>
              </a:lnSpc>
            </a:pPr>
            <a:r>
              <a:rPr lang="en-US" sz="3661">
                <a:solidFill>
                  <a:srgbClr val="A45F43"/>
                </a:solidFill>
                <a:latin typeface="Belleza"/>
              </a:rPr>
              <a:t>What problem did we want to solve?</a:t>
            </a:r>
          </a:p>
        </p:txBody>
      </p:sp>
      <p:sp>
        <p:nvSpPr>
          <p:cNvPr name="TextBox 6" id="6"/>
          <p:cNvSpPr txBox="true"/>
          <p:nvPr/>
        </p:nvSpPr>
        <p:spPr>
          <a:xfrm rot="0">
            <a:off x="1298655" y="1553715"/>
            <a:ext cx="6664979" cy="2872071"/>
          </a:xfrm>
          <a:prstGeom prst="rect">
            <a:avLst/>
          </a:prstGeom>
        </p:spPr>
        <p:txBody>
          <a:bodyPr anchor="t" rtlCol="false" tIns="0" lIns="0" bIns="0" rIns="0">
            <a:spAutoFit/>
          </a:bodyPr>
          <a:lstStyle/>
          <a:p>
            <a:pPr algn="l">
              <a:lnSpc>
                <a:spcPts val="11155"/>
              </a:lnSpc>
            </a:pPr>
            <a:r>
              <a:rPr lang="en-US" sz="10726">
                <a:solidFill>
                  <a:srgbClr val="A45F43"/>
                </a:solidFill>
                <a:latin typeface="Belleza"/>
              </a:rPr>
              <a:t>Why: The  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94344" y="-253332"/>
            <a:ext cx="8229600" cy="11474245"/>
          </a:xfrm>
          <a:custGeom>
            <a:avLst/>
            <a:gdLst/>
            <a:ahLst/>
            <a:cxnLst/>
            <a:rect r="r" b="b" t="t" l="l"/>
            <a:pathLst>
              <a:path h="11474245" w="8229600">
                <a:moveTo>
                  <a:pt x="0" y="0"/>
                </a:moveTo>
                <a:lnTo>
                  <a:pt x="8229600" y="0"/>
                </a:lnTo>
                <a:lnTo>
                  <a:pt x="8229600" y="11474245"/>
                </a:lnTo>
                <a:lnTo>
                  <a:pt x="0" y="11474245"/>
                </a:lnTo>
                <a:lnTo>
                  <a:pt x="0" y="0"/>
                </a:lnTo>
                <a:close/>
              </a:path>
            </a:pathLst>
          </a:custGeom>
          <a:blipFill>
            <a:blip r:embed="rId2"/>
            <a:stretch>
              <a:fillRect l="-19713" t="0" r="-19713" b="0"/>
            </a:stretch>
          </a:blipFill>
        </p:spPr>
      </p:sp>
      <p:sp>
        <p:nvSpPr>
          <p:cNvPr name="Freeform 3" id="3"/>
          <p:cNvSpPr/>
          <p:nvPr/>
        </p:nvSpPr>
        <p:spPr>
          <a:xfrm flipH="false" flipV="false" rot="-947239">
            <a:off x="-250103" y="-171151"/>
            <a:ext cx="3097517" cy="1831407"/>
          </a:xfrm>
          <a:custGeom>
            <a:avLst/>
            <a:gdLst/>
            <a:ahLst/>
            <a:cxnLst/>
            <a:rect r="r" b="b" t="t" l="l"/>
            <a:pathLst>
              <a:path h="1831407" w="3097517">
                <a:moveTo>
                  <a:pt x="0" y="0"/>
                </a:moveTo>
                <a:lnTo>
                  <a:pt x="3097517" y="0"/>
                </a:lnTo>
                <a:lnTo>
                  <a:pt x="3097517" y="1831407"/>
                </a:lnTo>
                <a:lnTo>
                  <a:pt x="0" y="1831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98655" y="5417115"/>
            <a:ext cx="9566490" cy="3379582"/>
          </a:xfrm>
          <a:prstGeom prst="rect">
            <a:avLst/>
          </a:prstGeom>
        </p:spPr>
        <p:txBody>
          <a:bodyPr anchor="t" rtlCol="false" tIns="0" lIns="0" bIns="0" rIns="0">
            <a:spAutoFit/>
          </a:bodyPr>
          <a:lstStyle/>
          <a:p>
            <a:pPr algn="l">
              <a:lnSpc>
                <a:spcPts val="4453"/>
              </a:lnSpc>
            </a:pPr>
            <a:r>
              <a:rPr lang="en-US" sz="3181">
                <a:solidFill>
                  <a:srgbClr val="92726B"/>
                </a:solidFill>
                <a:latin typeface="Open Sans Light"/>
              </a:rPr>
              <a:t>The problem was identified through market research, user feedback analysis, and industry trend observation, revealing consumer challenges in online fashion and beauty, and identifying opportunities for StyLEst to provide a superior shopping experience.</a:t>
            </a:r>
          </a:p>
        </p:txBody>
      </p:sp>
      <p:sp>
        <p:nvSpPr>
          <p:cNvPr name="TextBox 5" id="5"/>
          <p:cNvSpPr txBox="true"/>
          <p:nvPr/>
        </p:nvSpPr>
        <p:spPr>
          <a:xfrm rot="0">
            <a:off x="1298655" y="1553715"/>
            <a:ext cx="10558928" cy="2872071"/>
          </a:xfrm>
          <a:prstGeom prst="rect">
            <a:avLst/>
          </a:prstGeom>
        </p:spPr>
        <p:txBody>
          <a:bodyPr anchor="t" rtlCol="false" tIns="0" lIns="0" bIns="0" rIns="0">
            <a:spAutoFit/>
          </a:bodyPr>
          <a:lstStyle/>
          <a:p>
            <a:pPr algn="l">
              <a:lnSpc>
                <a:spcPts val="11155"/>
              </a:lnSpc>
            </a:pPr>
            <a:r>
              <a:rPr lang="en-US" sz="10726">
                <a:solidFill>
                  <a:srgbClr val="A45F43"/>
                </a:solidFill>
                <a:latin typeface="Belleza"/>
              </a:rPr>
              <a:t>How: Identifying the Problem</a:t>
            </a:r>
          </a:p>
        </p:txBody>
      </p:sp>
      <p:sp>
        <p:nvSpPr>
          <p:cNvPr name="TextBox 6" id="6"/>
          <p:cNvSpPr txBox="true"/>
          <p:nvPr/>
        </p:nvSpPr>
        <p:spPr>
          <a:xfrm rot="0">
            <a:off x="1114315" y="4465380"/>
            <a:ext cx="7033660" cy="641244"/>
          </a:xfrm>
          <a:prstGeom prst="rect">
            <a:avLst/>
          </a:prstGeom>
        </p:spPr>
        <p:txBody>
          <a:bodyPr anchor="t" rtlCol="false" tIns="0" lIns="0" bIns="0" rIns="0">
            <a:spAutoFit/>
          </a:bodyPr>
          <a:lstStyle/>
          <a:p>
            <a:pPr algn="ctr">
              <a:lnSpc>
                <a:spcPts val="5125"/>
              </a:lnSpc>
            </a:pPr>
            <a:r>
              <a:rPr lang="en-US" sz="3661">
                <a:solidFill>
                  <a:srgbClr val="A45F43"/>
                </a:solidFill>
                <a:latin typeface="Belleza"/>
              </a:rPr>
              <a:t>How did we identify the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463109" y="458280"/>
            <a:ext cx="17361781" cy="9370439"/>
            <a:chOff x="0" y="0"/>
            <a:chExt cx="4572650" cy="2467935"/>
          </a:xfrm>
        </p:grpSpPr>
        <p:sp>
          <p:nvSpPr>
            <p:cNvPr name="Freeform 3" id="3"/>
            <p:cNvSpPr/>
            <p:nvPr/>
          </p:nvSpPr>
          <p:spPr>
            <a:xfrm flipH="false" flipV="false" rot="0">
              <a:off x="0" y="0"/>
              <a:ext cx="4572650" cy="2467935"/>
            </a:xfrm>
            <a:custGeom>
              <a:avLst/>
              <a:gdLst/>
              <a:ahLst/>
              <a:cxnLst/>
              <a:rect r="r" b="b" t="t" l="l"/>
              <a:pathLst>
                <a:path h="2467935" w="4572650">
                  <a:moveTo>
                    <a:pt x="0" y="0"/>
                  </a:moveTo>
                  <a:lnTo>
                    <a:pt x="4572650" y="0"/>
                  </a:lnTo>
                  <a:lnTo>
                    <a:pt x="4572650" y="2467935"/>
                  </a:lnTo>
                  <a:lnTo>
                    <a:pt x="0" y="2467935"/>
                  </a:lnTo>
                  <a:close/>
                </a:path>
              </a:pathLst>
            </a:custGeom>
            <a:solidFill>
              <a:srgbClr val="7B6046"/>
            </a:solidFill>
            <a:ln cap="sq">
              <a:noFill/>
              <a:prstDash val="dash"/>
              <a:miter/>
            </a:ln>
          </p:spPr>
        </p:sp>
        <p:sp>
          <p:nvSpPr>
            <p:cNvPr name="TextBox 4" id="4"/>
            <p:cNvSpPr txBox="true"/>
            <p:nvPr/>
          </p:nvSpPr>
          <p:spPr>
            <a:xfrm>
              <a:off x="0" y="-38100"/>
              <a:ext cx="4572650" cy="250603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40282" y="3022443"/>
            <a:ext cx="7168745" cy="1516355"/>
          </a:xfrm>
          <a:prstGeom prst="rect">
            <a:avLst/>
          </a:prstGeom>
        </p:spPr>
        <p:txBody>
          <a:bodyPr anchor="t" rtlCol="false" tIns="0" lIns="0" bIns="0" rIns="0">
            <a:spAutoFit/>
          </a:bodyPr>
          <a:lstStyle/>
          <a:p>
            <a:pPr algn="ctr">
              <a:lnSpc>
                <a:spcPts val="11324"/>
              </a:lnSpc>
            </a:pPr>
            <a:r>
              <a:rPr lang="en-US" sz="11324">
                <a:solidFill>
                  <a:srgbClr val="FBF5E9"/>
                </a:solidFill>
                <a:latin typeface="The Seasons"/>
              </a:rPr>
              <a:t>Methods</a:t>
            </a:r>
          </a:p>
        </p:txBody>
      </p:sp>
      <p:sp>
        <p:nvSpPr>
          <p:cNvPr name="TextBox 6" id="6"/>
          <p:cNvSpPr txBox="true"/>
          <p:nvPr/>
        </p:nvSpPr>
        <p:spPr>
          <a:xfrm rot="0">
            <a:off x="1394284" y="4481648"/>
            <a:ext cx="10336705" cy="2668470"/>
          </a:xfrm>
          <a:prstGeom prst="rect">
            <a:avLst/>
          </a:prstGeom>
        </p:spPr>
        <p:txBody>
          <a:bodyPr anchor="t" rtlCol="false" tIns="0" lIns="0" bIns="0" rIns="0">
            <a:spAutoFit/>
          </a:bodyPr>
          <a:lstStyle/>
          <a:p>
            <a:pPr algn="l">
              <a:lnSpc>
                <a:spcPts val="3068"/>
              </a:lnSpc>
            </a:pPr>
            <a:r>
              <a:rPr lang="en-US" sz="2192" spc="87">
                <a:solidFill>
                  <a:srgbClr val="FBF5E9"/>
                </a:solidFill>
                <a:latin typeface="Poppins"/>
              </a:rPr>
              <a:t>For our prototype survey, we will utilize Google Forms to collect data efficiently. Participants will be asked to provide their feedback through a series of questions designed with a 5-point Likert scale. This scale will allow respondents to rate their experience as follows: 5 - Great, 4 - Decent, 3 - Good, 2 - Not Good, and 1 - Not Great. This structured feedback will provide us with valuable insights to refine our prototype.</a:t>
            </a:r>
          </a:p>
        </p:txBody>
      </p:sp>
      <p:sp>
        <p:nvSpPr>
          <p:cNvPr name="Freeform 7" id="7"/>
          <p:cNvSpPr/>
          <p:nvPr/>
        </p:nvSpPr>
        <p:spPr>
          <a:xfrm flipH="false" flipV="false" rot="0">
            <a:off x="12902948" y="-136733"/>
            <a:ext cx="6390129" cy="10560465"/>
          </a:xfrm>
          <a:custGeom>
            <a:avLst/>
            <a:gdLst/>
            <a:ahLst/>
            <a:cxnLst/>
            <a:rect r="r" b="b" t="t" l="l"/>
            <a:pathLst>
              <a:path h="10560465" w="6390129">
                <a:moveTo>
                  <a:pt x="0" y="0"/>
                </a:moveTo>
                <a:lnTo>
                  <a:pt x="6390129" y="0"/>
                </a:lnTo>
                <a:lnTo>
                  <a:pt x="6390129" y="10560466"/>
                </a:lnTo>
                <a:lnTo>
                  <a:pt x="0" y="10560466"/>
                </a:lnTo>
                <a:lnTo>
                  <a:pt x="0" y="0"/>
                </a:lnTo>
                <a:close/>
              </a:path>
            </a:pathLst>
          </a:custGeom>
          <a:blipFill>
            <a:blip r:embed="rId2"/>
            <a:stretch>
              <a:fillRect l="-9134" t="0" r="-104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1344559" y="3692863"/>
            <a:ext cx="4861537" cy="6594137"/>
            <a:chOff x="0" y="0"/>
            <a:chExt cx="1280405" cy="1736727"/>
          </a:xfrm>
        </p:grpSpPr>
        <p:sp>
          <p:nvSpPr>
            <p:cNvPr name="Freeform 3" id="3"/>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4" id="4"/>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872607" y="1457804"/>
            <a:ext cx="12858646" cy="1492934"/>
          </a:xfrm>
          <a:prstGeom prst="rect">
            <a:avLst/>
          </a:prstGeom>
        </p:spPr>
        <p:txBody>
          <a:bodyPr anchor="t" rtlCol="false" tIns="0" lIns="0" bIns="0" rIns="0">
            <a:spAutoFit/>
          </a:bodyPr>
          <a:lstStyle/>
          <a:p>
            <a:pPr algn="ctr">
              <a:lnSpc>
                <a:spcPts val="11106"/>
              </a:lnSpc>
            </a:pPr>
            <a:r>
              <a:rPr lang="en-US" sz="11106">
                <a:solidFill>
                  <a:srgbClr val="7D564E"/>
                </a:solidFill>
                <a:latin typeface="The Seasons"/>
              </a:rPr>
              <a:t>Result of the survey</a:t>
            </a:r>
          </a:p>
        </p:txBody>
      </p:sp>
      <p:grpSp>
        <p:nvGrpSpPr>
          <p:cNvPr name="Group 6" id="6"/>
          <p:cNvGrpSpPr/>
          <p:nvPr/>
        </p:nvGrpSpPr>
        <p:grpSpPr>
          <a:xfrm rot="0">
            <a:off x="6871161" y="3692863"/>
            <a:ext cx="4861537" cy="6594137"/>
            <a:chOff x="0" y="0"/>
            <a:chExt cx="1280405" cy="1736727"/>
          </a:xfrm>
        </p:grpSpPr>
        <p:sp>
          <p:nvSpPr>
            <p:cNvPr name="Freeform 7" id="7"/>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8" id="8"/>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2397763" y="3692863"/>
            <a:ext cx="4861537" cy="6594137"/>
            <a:chOff x="0" y="0"/>
            <a:chExt cx="1280405" cy="1736727"/>
          </a:xfrm>
        </p:grpSpPr>
        <p:sp>
          <p:nvSpPr>
            <p:cNvPr name="Freeform 10" id="10"/>
            <p:cNvSpPr/>
            <p:nvPr/>
          </p:nvSpPr>
          <p:spPr>
            <a:xfrm flipH="false" flipV="false" rot="0">
              <a:off x="0" y="0"/>
              <a:ext cx="1280405" cy="1736727"/>
            </a:xfrm>
            <a:custGeom>
              <a:avLst/>
              <a:gdLst/>
              <a:ahLst/>
              <a:cxnLst/>
              <a:rect r="r" b="b" t="t" l="l"/>
              <a:pathLst>
                <a:path h="1736727" w="1280405">
                  <a:moveTo>
                    <a:pt x="0" y="0"/>
                  </a:moveTo>
                  <a:lnTo>
                    <a:pt x="1280405" y="0"/>
                  </a:lnTo>
                  <a:lnTo>
                    <a:pt x="1280405" y="1736727"/>
                  </a:lnTo>
                  <a:lnTo>
                    <a:pt x="0" y="1736727"/>
                  </a:lnTo>
                  <a:close/>
                </a:path>
              </a:pathLst>
            </a:custGeom>
            <a:solidFill>
              <a:srgbClr val="7B6046"/>
            </a:solidFill>
            <a:ln cap="sq">
              <a:noFill/>
              <a:prstDash val="dash"/>
              <a:miter/>
            </a:ln>
          </p:spPr>
        </p:sp>
        <p:sp>
          <p:nvSpPr>
            <p:cNvPr name="TextBox 11" id="11"/>
            <p:cNvSpPr txBox="true"/>
            <p:nvPr/>
          </p:nvSpPr>
          <p:spPr>
            <a:xfrm>
              <a:off x="0" y="-38100"/>
              <a:ext cx="1280405" cy="1774827"/>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7149929" y="7137400"/>
            <a:ext cx="4304001" cy="17684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user interface design received positive feedback, suggesting that the visual and interactive elements of the app are well-received by users.</a:t>
            </a:r>
          </a:p>
        </p:txBody>
      </p:sp>
      <p:sp>
        <p:nvSpPr>
          <p:cNvPr name="TextBox 13" id="13"/>
          <p:cNvSpPr txBox="true"/>
          <p:nvPr/>
        </p:nvSpPr>
        <p:spPr>
          <a:xfrm rot="0">
            <a:off x="12675673" y="7137400"/>
            <a:ext cx="4304001" cy="17684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Participants found it relatively easy to follow the tasks provided, showing that the app's navigation and instructions are fairly intuitive.</a:t>
            </a:r>
          </a:p>
        </p:txBody>
      </p:sp>
      <p:sp>
        <p:nvSpPr>
          <p:cNvPr name="TextBox 14" id="14"/>
          <p:cNvSpPr txBox="true"/>
          <p:nvPr/>
        </p:nvSpPr>
        <p:spPr>
          <a:xfrm rot="0">
            <a:off x="1624185" y="7137400"/>
            <a:ext cx="4304001" cy="17684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Users generally found the prototype to be satisfactory, indicating room for improvement to enhance the overall user experience.</a:t>
            </a:r>
          </a:p>
        </p:txBody>
      </p:sp>
      <p:sp>
        <p:nvSpPr>
          <p:cNvPr name="TextBox 15" id="15"/>
          <p:cNvSpPr txBox="true"/>
          <p:nvPr/>
        </p:nvSpPr>
        <p:spPr>
          <a:xfrm rot="0">
            <a:off x="1623327" y="4189541"/>
            <a:ext cx="4304001" cy="1428121"/>
          </a:xfrm>
          <a:prstGeom prst="rect">
            <a:avLst/>
          </a:prstGeom>
        </p:spPr>
        <p:txBody>
          <a:bodyPr anchor="t" rtlCol="false" tIns="0" lIns="0" bIns="0" rIns="0">
            <a:spAutoFit/>
          </a:bodyPr>
          <a:lstStyle/>
          <a:p>
            <a:pPr algn="ctr">
              <a:lnSpc>
                <a:spcPts val="11059"/>
              </a:lnSpc>
            </a:pPr>
            <a:r>
              <a:rPr lang="en-US" sz="7899" spc="315">
                <a:solidFill>
                  <a:srgbClr val="FBF5E9"/>
                </a:solidFill>
                <a:latin typeface="Poppins"/>
              </a:rPr>
              <a:t>3.70</a:t>
            </a:r>
          </a:p>
        </p:txBody>
      </p:sp>
      <p:sp>
        <p:nvSpPr>
          <p:cNvPr name="TextBox 16" id="16"/>
          <p:cNvSpPr txBox="true"/>
          <p:nvPr/>
        </p:nvSpPr>
        <p:spPr>
          <a:xfrm rot="0">
            <a:off x="7149929" y="4189541"/>
            <a:ext cx="4304001" cy="1428121"/>
          </a:xfrm>
          <a:prstGeom prst="rect">
            <a:avLst/>
          </a:prstGeom>
        </p:spPr>
        <p:txBody>
          <a:bodyPr anchor="t" rtlCol="false" tIns="0" lIns="0" bIns="0" rIns="0">
            <a:spAutoFit/>
          </a:bodyPr>
          <a:lstStyle/>
          <a:p>
            <a:pPr algn="ctr">
              <a:lnSpc>
                <a:spcPts val="11059"/>
              </a:lnSpc>
            </a:pPr>
            <a:r>
              <a:rPr lang="en-US" sz="7899" spc="315">
                <a:solidFill>
                  <a:srgbClr val="FBF5E9"/>
                </a:solidFill>
                <a:latin typeface="Poppins"/>
              </a:rPr>
              <a:t>4.10</a:t>
            </a:r>
          </a:p>
        </p:txBody>
      </p:sp>
      <p:sp>
        <p:nvSpPr>
          <p:cNvPr name="TextBox 17" id="17"/>
          <p:cNvSpPr txBox="true"/>
          <p:nvPr/>
        </p:nvSpPr>
        <p:spPr>
          <a:xfrm rot="0">
            <a:off x="12675673" y="4189541"/>
            <a:ext cx="4304001" cy="1428121"/>
          </a:xfrm>
          <a:prstGeom prst="rect">
            <a:avLst/>
          </a:prstGeom>
        </p:spPr>
        <p:txBody>
          <a:bodyPr anchor="t" rtlCol="false" tIns="0" lIns="0" bIns="0" rIns="0">
            <a:spAutoFit/>
          </a:bodyPr>
          <a:lstStyle/>
          <a:p>
            <a:pPr algn="ctr">
              <a:lnSpc>
                <a:spcPts val="11059"/>
              </a:lnSpc>
            </a:pPr>
            <a:r>
              <a:rPr lang="en-US" sz="7899" spc="315">
                <a:solidFill>
                  <a:srgbClr val="FBF5E9"/>
                </a:solidFill>
                <a:latin typeface="Poppins"/>
              </a:rPr>
              <a:t>3.80</a:t>
            </a:r>
          </a:p>
        </p:txBody>
      </p:sp>
      <p:sp>
        <p:nvSpPr>
          <p:cNvPr name="TextBox 18" id="18"/>
          <p:cNvSpPr txBox="true"/>
          <p:nvPr/>
        </p:nvSpPr>
        <p:spPr>
          <a:xfrm rot="0">
            <a:off x="1623327"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OVERALL EXPERIENCE</a:t>
            </a:r>
          </a:p>
        </p:txBody>
      </p:sp>
      <p:sp>
        <p:nvSpPr>
          <p:cNvPr name="TextBox 19" id="19"/>
          <p:cNvSpPr txBox="true"/>
          <p:nvPr/>
        </p:nvSpPr>
        <p:spPr>
          <a:xfrm rot="0">
            <a:off x="7149929"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UI DESIGN</a:t>
            </a:r>
          </a:p>
        </p:txBody>
      </p:sp>
      <p:sp>
        <p:nvSpPr>
          <p:cNvPr name="TextBox 20" id="20"/>
          <p:cNvSpPr txBox="true"/>
          <p:nvPr/>
        </p:nvSpPr>
        <p:spPr>
          <a:xfrm rot="0">
            <a:off x="12676531" y="5711325"/>
            <a:ext cx="4304001" cy="3587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EASE OF FOLLOWING TASKS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grpSp>
        <p:nvGrpSpPr>
          <p:cNvPr name="Group 2" id="2"/>
          <p:cNvGrpSpPr/>
          <p:nvPr/>
        </p:nvGrpSpPr>
        <p:grpSpPr>
          <a:xfrm rot="0">
            <a:off x="-2290501" y="-165171"/>
            <a:ext cx="9802543" cy="11299235"/>
            <a:chOff x="0" y="0"/>
            <a:chExt cx="2581740" cy="2975930"/>
          </a:xfrm>
        </p:grpSpPr>
        <p:sp>
          <p:nvSpPr>
            <p:cNvPr name="Freeform 3" id="3"/>
            <p:cNvSpPr/>
            <p:nvPr/>
          </p:nvSpPr>
          <p:spPr>
            <a:xfrm flipH="false" flipV="false" rot="0">
              <a:off x="0" y="0"/>
              <a:ext cx="2581740" cy="2975930"/>
            </a:xfrm>
            <a:custGeom>
              <a:avLst/>
              <a:gdLst/>
              <a:ahLst/>
              <a:cxnLst/>
              <a:rect r="r" b="b" t="t" l="l"/>
              <a:pathLst>
                <a:path h="2975930" w="2581740">
                  <a:moveTo>
                    <a:pt x="0" y="0"/>
                  </a:moveTo>
                  <a:lnTo>
                    <a:pt x="2581740" y="0"/>
                  </a:lnTo>
                  <a:lnTo>
                    <a:pt x="2581740" y="2975930"/>
                  </a:lnTo>
                  <a:lnTo>
                    <a:pt x="0" y="2975930"/>
                  </a:lnTo>
                  <a:close/>
                </a:path>
              </a:pathLst>
            </a:custGeom>
            <a:solidFill>
              <a:srgbClr val="7B6046"/>
            </a:solidFill>
          </p:spPr>
        </p:sp>
        <p:sp>
          <p:nvSpPr>
            <p:cNvPr name="TextBox 4" id="4"/>
            <p:cNvSpPr txBox="true"/>
            <p:nvPr/>
          </p:nvSpPr>
          <p:spPr>
            <a:xfrm>
              <a:off x="0" y="-38100"/>
              <a:ext cx="2581740" cy="301403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45827" y="3321579"/>
            <a:ext cx="8057869" cy="3643841"/>
            <a:chOff x="0" y="0"/>
            <a:chExt cx="2122237" cy="959695"/>
          </a:xfrm>
        </p:grpSpPr>
        <p:sp>
          <p:nvSpPr>
            <p:cNvPr name="Freeform 6" id="6"/>
            <p:cNvSpPr/>
            <p:nvPr/>
          </p:nvSpPr>
          <p:spPr>
            <a:xfrm flipH="false" flipV="false" rot="0">
              <a:off x="0" y="0"/>
              <a:ext cx="2122237" cy="959695"/>
            </a:xfrm>
            <a:custGeom>
              <a:avLst/>
              <a:gdLst/>
              <a:ahLst/>
              <a:cxnLst/>
              <a:rect r="r" b="b" t="t" l="l"/>
              <a:pathLst>
                <a:path h="959695" w="2122237">
                  <a:moveTo>
                    <a:pt x="0" y="0"/>
                  </a:moveTo>
                  <a:lnTo>
                    <a:pt x="2122237" y="0"/>
                  </a:lnTo>
                  <a:lnTo>
                    <a:pt x="2122237" y="959695"/>
                  </a:lnTo>
                  <a:lnTo>
                    <a:pt x="0" y="959695"/>
                  </a:lnTo>
                  <a:close/>
                </a:path>
              </a:pathLst>
            </a:custGeom>
            <a:solidFill>
              <a:srgbClr val="EBD6C1"/>
            </a:solidFill>
          </p:spPr>
        </p:sp>
        <p:sp>
          <p:nvSpPr>
            <p:cNvPr name="TextBox 7" id="7"/>
            <p:cNvSpPr txBox="true"/>
            <p:nvPr/>
          </p:nvSpPr>
          <p:spPr>
            <a:xfrm>
              <a:off x="0" y="-38100"/>
              <a:ext cx="2122237" cy="99779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246550" y="2409165"/>
            <a:ext cx="5150499" cy="5150478"/>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99" t="0" r="-24999" b="0"/>
              </a:stretch>
            </a:blipFill>
          </p:spPr>
        </p:sp>
      </p:grpSp>
      <p:grpSp>
        <p:nvGrpSpPr>
          <p:cNvPr name="Group 10" id="10"/>
          <p:cNvGrpSpPr/>
          <p:nvPr/>
        </p:nvGrpSpPr>
        <p:grpSpPr>
          <a:xfrm rot="0">
            <a:off x="4456458" y="3321579"/>
            <a:ext cx="3643841" cy="364384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6C1"/>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4749530" y="3614658"/>
            <a:ext cx="3057697" cy="3057685"/>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71272" t="-103552" r="-82645" b="-176850"/>
              </a:stretch>
            </a:blipFill>
          </p:spPr>
        </p:sp>
      </p:grpSp>
      <p:sp>
        <p:nvSpPr>
          <p:cNvPr name="TextBox 15" id="15"/>
          <p:cNvSpPr txBox="true"/>
          <p:nvPr/>
        </p:nvSpPr>
        <p:spPr>
          <a:xfrm rot="0">
            <a:off x="7374093" y="1688084"/>
            <a:ext cx="8493819" cy="1028700"/>
          </a:xfrm>
          <a:prstGeom prst="rect">
            <a:avLst/>
          </a:prstGeom>
        </p:spPr>
        <p:txBody>
          <a:bodyPr anchor="t" rtlCol="false" tIns="0" lIns="0" bIns="0" rIns="0">
            <a:spAutoFit/>
          </a:bodyPr>
          <a:lstStyle/>
          <a:p>
            <a:pPr algn="ctr">
              <a:lnSpc>
                <a:spcPts val="8399"/>
              </a:lnSpc>
            </a:pPr>
            <a:r>
              <a:rPr lang="en-US" sz="5999">
                <a:solidFill>
                  <a:srgbClr val="A45F43"/>
                </a:solidFill>
                <a:latin typeface="Belleza"/>
              </a:rPr>
              <a:t>BRIEF DESCRIPTION</a:t>
            </a:r>
          </a:p>
        </p:txBody>
      </p:sp>
      <p:sp>
        <p:nvSpPr>
          <p:cNvPr name="TextBox 16" id="16"/>
          <p:cNvSpPr txBox="true"/>
          <p:nvPr/>
        </p:nvSpPr>
        <p:spPr>
          <a:xfrm rot="0">
            <a:off x="8694357" y="2916810"/>
            <a:ext cx="8218410" cy="1819944"/>
          </a:xfrm>
          <a:prstGeom prst="rect">
            <a:avLst/>
          </a:prstGeom>
        </p:spPr>
        <p:txBody>
          <a:bodyPr anchor="t" rtlCol="false" tIns="0" lIns="0" bIns="0" rIns="0">
            <a:spAutoFit/>
          </a:bodyPr>
          <a:lstStyle/>
          <a:p>
            <a:pPr algn="l">
              <a:lnSpc>
                <a:spcPts val="3638"/>
              </a:lnSpc>
              <a:spcBef>
                <a:spcPct val="0"/>
              </a:spcBef>
            </a:pPr>
            <a:r>
              <a:rPr lang="en-US" sz="2598">
                <a:solidFill>
                  <a:srgbClr val="92726B"/>
                </a:solidFill>
                <a:latin typeface="Belleza"/>
              </a:rPr>
              <a:t>StyLEst is a user-friendly fashion and beauty app that provides a curated selection of stylish items, personalized recommendations, and a vibrant community for fashion enthusiasts.</a:t>
            </a:r>
          </a:p>
        </p:txBody>
      </p:sp>
      <p:sp>
        <p:nvSpPr>
          <p:cNvPr name="TextBox 17" id="17"/>
          <p:cNvSpPr txBox="true"/>
          <p:nvPr/>
        </p:nvSpPr>
        <p:spPr>
          <a:xfrm rot="0">
            <a:off x="7240743" y="4860579"/>
            <a:ext cx="9444930" cy="972185"/>
          </a:xfrm>
          <a:prstGeom prst="rect">
            <a:avLst/>
          </a:prstGeom>
        </p:spPr>
        <p:txBody>
          <a:bodyPr anchor="t" rtlCol="false" tIns="0" lIns="0" bIns="0" rIns="0">
            <a:spAutoFit/>
          </a:bodyPr>
          <a:lstStyle/>
          <a:p>
            <a:pPr algn="ctr">
              <a:lnSpc>
                <a:spcPts val="7840"/>
              </a:lnSpc>
            </a:pPr>
            <a:r>
              <a:rPr lang="en-US" sz="5600">
                <a:solidFill>
                  <a:srgbClr val="A45F43"/>
                </a:solidFill>
                <a:latin typeface="Belleza"/>
              </a:rPr>
              <a:t>PROTOTYPE OBJECTIVE</a:t>
            </a:r>
          </a:p>
        </p:txBody>
      </p:sp>
      <p:sp>
        <p:nvSpPr>
          <p:cNvPr name="TextBox 18" id="18"/>
          <p:cNvSpPr txBox="true"/>
          <p:nvPr/>
        </p:nvSpPr>
        <p:spPr>
          <a:xfrm rot="0">
            <a:off x="8673927" y="6026873"/>
            <a:ext cx="8238840" cy="1819944"/>
          </a:xfrm>
          <a:prstGeom prst="rect">
            <a:avLst/>
          </a:prstGeom>
        </p:spPr>
        <p:txBody>
          <a:bodyPr anchor="t" rtlCol="false" tIns="0" lIns="0" bIns="0" rIns="0">
            <a:spAutoFit/>
          </a:bodyPr>
          <a:lstStyle/>
          <a:p>
            <a:pPr algn="l">
              <a:lnSpc>
                <a:spcPts val="3638"/>
              </a:lnSpc>
              <a:spcBef>
                <a:spcPct val="0"/>
              </a:spcBef>
            </a:pPr>
            <a:r>
              <a:rPr lang="en-US" sz="2598">
                <a:solidFill>
                  <a:srgbClr val="92726B"/>
                </a:solidFill>
                <a:latin typeface="Belleza"/>
              </a:rPr>
              <a:t>StyLEst is a prototype project aimed at developing a functional app showcasing curated fashion and beauty products, integrating personalized recommendations, and fostering community engagement.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5E9"/>
        </a:solidFill>
      </p:bgPr>
    </p:bg>
    <p:spTree>
      <p:nvGrpSpPr>
        <p:cNvPr id="1" name=""/>
        <p:cNvGrpSpPr/>
        <p:nvPr/>
      </p:nvGrpSpPr>
      <p:grpSpPr>
        <a:xfrm>
          <a:off x="0" y="0"/>
          <a:ext cx="0" cy="0"/>
          <a:chOff x="0" y="0"/>
          <a:chExt cx="0" cy="0"/>
        </a:xfrm>
      </p:grpSpPr>
      <p:sp>
        <p:nvSpPr>
          <p:cNvPr name="TextBox 2" id="2"/>
          <p:cNvSpPr txBox="true"/>
          <p:nvPr/>
        </p:nvSpPr>
        <p:spPr>
          <a:xfrm rot="0">
            <a:off x="4329121" y="264139"/>
            <a:ext cx="10036060" cy="1169074"/>
          </a:xfrm>
          <a:prstGeom prst="rect">
            <a:avLst/>
          </a:prstGeom>
        </p:spPr>
        <p:txBody>
          <a:bodyPr anchor="t" rtlCol="false" tIns="0" lIns="0" bIns="0" rIns="0">
            <a:spAutoFit/>
          </a:bodyPr>
          <a:lstStyle/>
          <a:p>
            <a:pPr algn="ctr">
              <a:lnSpc>
                <a:spcPts val="9587"/>
              </a:lnSpc>
            </a:pPr>
            <a:r>
              <a:rPr lang="en-US" sz="6848">
                <a:solidFill>
                  <a:srgbClr val="A45F43"/>
                </a:solidFill>
                <a:latin typeface="Belleza"/>
              </a:rPr>
              <a:t>PROTOTYPE DESIGN</a:t>
            </a:r>
          </a:p>
        </p:txBody>
      </p:sp>
      <p:grpSp>
        <p:nvGrpSpPr>
          <p:cNvPr name="Group 3" id="3"/>
          <p:cNvGrpSpPr/>
          <p:nvPr/>
        </p:nvGrpSpPr>
        <p:grpSpPr>
          <a:xfrm rot="0">
            <a:off x="13774656" y="1810228"/>
            <a:ext cx="3793342" cy="8071466"/>
            <a:chOff x="0" y="0"/>
            <a:chExt cx="608911" cy="1295640"/>
          </a:xfrm>
        </p:grpSpPr>
        <p:sp>
          <p:nvSpPr>
            <p:cNvPr name="Freeform 4" id="4"/>
            <p:cNvSpPr/>
            <p:nvPr/>
          </p:nvSpPr>
          <p:spPr>
            <a:xfrm flipH="false" flipV="false" rot="0">
              <a:off x="0" y="0"/>
              <a:ext cx="608911" cy="1295640"/>
            </a:xfrm>
            <a:custGeom>
              <a:avLst/>
              <a:gdLst/>
              <a:ahLst/>
              <a:cxnLst/>
              <a:rect r="r" b="b" t="t" l="l"/>
              <a:pathLst>
                <a:path h="1295640" w="608911">
                  <a:moveTo>
                    <a:pt x="46941" y="0"/>
                  </a:moveTo>
                  <a:lnTo>
                    <a:pt x="561970" y="0"/>
                  </a:lnTo>
                  <a:cubicBezTo>
                    <a:pt x="587895" y="0"/>
                    <a:pt x="608911" y="21016"/>
                    <a:pt x="608911" y="46941"/>
                  </a:cubicBezTo>
                  <a:lnTo>
                    <a:pt x="608911" y="1248699"/>
                  </a:lnTo>
                  <a:cubicBezTo>
                    <a:pt x="608911" y="1274624"/>
                    <a:pt x="587895" y="1295640"/>
                    <a:pt x="561970" y="1295640"/>
                  </a:cubicBezTo>
                  <a:lnTo>
                    <a:pt x="46941" y="1295640"/>
                  </a:lnTo>
                  <a:cubicBezTo>
                    <a:pt x="34492" y="1295640"/>
                    <a:pt x="22552" y="1290694"/>
                    <a:pt x="13749" y="1281891"/>
                  </a:cubicBezTo>
                  <a:cubicBezTo>
                    <a:pt x="4946" y="1273088"/>
                    <a:pt x="0" y="1261148"/>
                    <a:pt x="0" y="1248699"/>
                  </a:cubicBezTo>
                  <a:lnTo>
                    <a:pt x="0" y="46941"/>
                  </a:lnTo>
                  <a:cubicBezTo>
                    <a:pt x="0" y="21016"/>
                    <a:pt x="21016" y="0"/>
                    <a:pt x="46941" y="0"/>
                  </a:cubicBezTo>
                  <a:close/>
                </a:path>
              </a:pathLst>
            </a:custGeom>
            <a:blipFill>
              <a:blip r:embed="rId2"/>
              <a:stretch>
                <a:fillRect l="0" t="-856" r="0" b="-856"/>
              </a:stretch>
            </a:blipFill>
          </p:spPr>
        </p:sp>
      </p:grpSp>
      <p:grpSp>
        <p:nvGrpSpPr>
          <p:cNvPr name="Group 5" id="5"/>
          <p:cNvGrpSpPr/>
          <p:nvPr/>
        </p:nvGrpSpPr>
        <p:grpSpPr>
          <a:xfrm rot="0">
            <a:off x="9347151" y="1810228"/>
            <a:ext cx="3751230" cy="7981861"/>
            <a:chOff x="0" y="0"/>
            <a:chExt cx="608911" cy="1295640"/>
          </a:xfrm>
        </p:grpSpPr>
        <p:sp>
          <p:nvSpPr>
            <p:cNvPr name="Freeform 6" id="6"/>
            <p:cNvSpPr/>
            <p:nvPr/>
          </p:nvSpPr>
          <p:spPr>
            <a:xfrm flipH="false" flipV="false" rot="0">
              <a:off x="0" y="0"/>
              <a:ext cx="608911" cy="1295640"/>
            </a:xfrm>
            <a:custGeom>
              <a:avLst/>
              <a:gdLst/>
              <a:ahLst/>
              <a:cxnLst/>
              <a:rect r="r" b="b" t="t" l="l"/>
              <a:pathLst>
                <a:path h="1295640" w="608911">
                  <a:moveTo>
                    <a:pt x="47468" y="0"/>
                  </a:moveTo>
                  <a:lnTo>
                    <a:pt x="561443" y="0"/>
                  </a:lnTo>
                  <a:cubicBezTo>
                    <a:pt x="587659" y="0"/>
                    <a:pt x="608911" y="21252"/>
                    <a:pt x="608911" y="47468"/>
                  </a:cubicBezTo>
                  <a:lnTo>
                    <a:pt x="608911" y="1248172"/>
                  </a:lnTo>
                  <a:cubicBezTo>
                    <a:pt x="608911" y="1274388"/>
                    <a:pt x="587659" y="1295640"/>
                    <a:pt x="561443" y="1295640"/>
                  </a:cubicBezTo>
                  <a:lnTo>
                    <a:pt x="47468" y="1295640"/>
                  </a:lnTo>
                  <a:cubicBezTo>
                    <a:pt x="21252" y="1295640"/>
                    <a:pt x="0" y="1274388"/>
                    <a:pt x="0" y="1248172"/>
                  </a:cubicBezTo>
                  <a:lnTo>
                    <a:pt x="0" y="47468"/>
                  </a:lnTo>
                  <a:cubicBezTo>
                    <a:pt x="0" y="21252"/>
                    <a:pt x="21252" y="0"/>
                    <a:pt x="47468" y="0"/>
                  </a:cubicBezTo>
                  <a:close/>
                </a:path>
              </a:pathLst>
            </a:custGeom>
            <a:blipFill>
              <a:blip r:embed="rId3"/>
              <a:stretch>
                <a:fillRect l="0" t="-856" r="0" b="-856"/>
              </a:stretch>
            </a:blipFill>
          </p:spPr>
        </p:sp>
      </p:grpSp>
      <p:grpSp>
        <p:nvGrpSpPr>
          <p:cNvPr name="Group 7" id="7"/>
          <p:cNvGrpSpPr/>
          <p:nvPr/>
        </p:nvGrpSpPr>
        <p:grpSpPr>
          <a:xfrm rot="0">
            <a:off x="4910799" y="1790635"/>
            <a:ext cx="3760077" cy="8000684"/>
            <a:chOff x="0" y="0"/>
            <a:chExt cx="608911" cy="1295640"/>
          </a:xfrm>
        </p:grpSpPr>
        <p:sp>
          <p:nvSpPr>
            <p:cNvPr name="Freeform 8" id="8"/>
            <p:cNvSpPr/>
            <p:nvPr/>
          </p:nvSpPr>
          <p:spPr>
            <a:xfrm flipH="false" flipV="false" rot="0">
              <a:off x="0" y="0"/>
              <a:ext cx="608911" cy="1295640"/>
            </a:xfrm>
            <a:custGeom>
              <a:avLst/>
              <a:gdLst/>
              <a:ahLst/>
              <a:cxnLst/>
              <a:rect r="r" b="b" t="t" l="l"/>
              <a:pathLst>
                <a:path h="1295640" w="608911">
                  <a:moveTo>
                    <a:pt x="47357" y="0"/>
                  </a:moveTo>
                  <a:lnTo>
                    <a:pt x="561555" y="0"/>
                  </a:lnTo>
                  <a:cubicBezTo>
                    <a:pt x="587709" y="0"/>
                    <a:pt x="608911" y="21202"/>
                    <a:pt x="608911" y="47357"/>
                  </a:cubicBezTo>
                  <a:lnTo>
                    <a:pt x="608911" y="1248283"/>
                  </a:lnTo>
                  <a:cubicBezTo>
                    <a:pt x="608911" y="1260843"/>
                    <a:pt x="603922" y="1272888"/>
                    <a:pt x="595041" y="1281769"/>
                  </a:cubicBezTo>
                  <a:cubicBezTo>
                    <a:pt x="586160" y="1290650"/>
                    <a:pt x="574114" y="1295640"/>
                    <a:pt x="561555" y="1295640"/>
                  </a:cubicBezTo>
                  <a:lnTo>
                    <a:pt x="47357" y="1295640"/>
                  </a:lnTo>
                  <a:cubicBezTo>
                    <a:pt x="34797" y="1295640"/>
                    <a:pt x="22751" y="1290650"/>
                    <a:pt x="13870" y="1281769"/>
                  </a:cubicBezTo>
                  <a:cubicBezTo>
                    <a:pt x="4989" y="1272888"/>
                    <a:pt x="0" y="1260843"/>
                    <a:pt x="0" y="1248283"/>
                  </a:cubicBezTo>
                  <a:lnTo>
                    <a:pt x="0" y="47357"/>
                  </a:lnTo>
                  <a:cubicBezTo>
                    <a:pt x="0" y="34797"/>
                    <a:pt x="4989" y="22751"/>
                    <a:pt x="13870" y="13870"/>
                  </a:cubicBezTo>
                  <a:cubicBezTo>
                    <a:pt x="22751" y="4989"/>
                    <a:pt x="34797" y="0"/>
                    <a:pt x="47357" y="0"/>
                  </a:cubicBezTo>
                  <a:close/>
                </a:path>
              </a:pathLst>
            </a:custGeom>
            <a:blipFill>
              <a:blip r:embed="rId4"/>
              <a:stretch>
                <a:fillRect l="0" t="-856" r="0" b="-856"/>
              </a:stretch>
            </a:blipFill>
          </p:spPr>
        </p:sp>
      </p:grpSp>
      <p:grpSp>
        <p:nvGrpSpPr>
          <p:cNvPr name="Group 9" id="9"/>
          <p:cNvGrpSpPr/>
          <p:nvPr/>
        </p:nvGrpSpPr>
        <p:grpSpPr>
          <a:xfrm rot="0">
            <a:off x="631239" y="1790635"/>
            <a:ext cx="3760438" cy="8001453"/>
            <a:chOff x="0" y="0"/>
            <a:chExt cx="608911" cy="1295640"/>
          </a:xfrm>
        </p:grpSpPr>
        <p:sp>
          <p:nvSpPr>
            <p:cNvPr name="Freeform 10" id="10"/>
            <p:cNvSpPr/>
            <p:nvPr/>
          </p:nvSpPr>
          <p:spPr>
            <a:xfrm flipH="false" flipV="false" rot="0">
              <a:off x="0" y="0"/>
              <a:ext cx="608911" cy="1295640"/>
            </a:xfrm>
            <a:custGeom>
              <a:avLst/>
              <a:gdLst/>
              <a:ahLst/>
              <a:cxnLst/>
              <a:rect r="r" b="b" t="t" l="l"/>
              <a:pathLst>
                <a:path h="1295640" w="608911">
                  <a:moveTo>
                    <a:pt x="47352" y="0"/>
                  </a:moveTo>
                  <a:lnTo>
                    <a:pt x="561559" y="0"/>
                  </a:lnTo>
                  <a:cubicBezTo>
                    <a:pt x="587711" y="0"/>
                    <a:pt x="608911" y="21200"/>
                    <a:pt x="608911" y="47352"/>
                  </a:cubicBezTo>
                  <a:lnTo>
                    <a:pt x="608911" y="1248288"/>
                  </a:lnTo>
                  <a:cubicBezTo>
                    <a:pt x="608911" y="1274440"/>
                    <a:pt x="587711" y="1295640"/>
                    <a:pt x="561559" y="1295640"/>
                  </a:cubicBezTo>
                  <a:lnTo>
                    <a:pt x="47352" y="1295640"/>
                  </a:lnTo>
                  <a:cubicBezTo>
                    <a:pt x="21200" y="1295640"/>
                    <a:pt x="0" y="1274440"/>
                    <a:pt x="0" y="1248288"/>
                  </a:cubicBezTo>
                  <a:lnTo>
                    <a:pt x="0" y="47352"/>
                  </a:lnTo>
                  <a:cubicBezTo>
                    <a:pt x="0" y="21200"/>
                    <a:pt x="21200" y="0"/>
                    <a:pt x="47352" y="0"/>
                  </a:cubicBezTo>
                  <a:close/>
                </a:path>
              </a:pathLst>
            </a:custGeom>
            <a:blipFill>
              <a:blip r:embed="rId5"/>
              <a:stretch>
                <a:fillRect l="0" t="-856" r="0" b="-856"/>
              </a:stretch>
            </a:blipFill>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BF5E9"/>
        </a:solidFill>
      </p:bgPr>
    </p:bg>
    <p:spTree>
      <p:nvGrpSpPr>
        <p:cNvPr id="1" name=""/>
        <p:cNvGrpSpPr/>
        <p:nvPr/>
      </p:nvGrpSpPr>
      <p:grpSpPr>
        <a:xfrm>
          <a:off x="0" y="0"/>
          <a:ext cx="0" cy="0"/>
          <a:chOff x="0" y="0"/>
          <a:chExt cx="0" cy="0"/>
        </a:xfrm>
      </p:grpSpPr>
      <p:sp>
        <p:nvSpPr>
          <p:cNvPr name="TextBox 2" id="2"/>
          <p:cNvSpPr txBox="true"/>
          <p:nvPr/>
        </p:nvSpPr>
        <p:spPr>
          <a:xfrm rot="0">
            <a:off x="6333394" y="895350"/>
            <a:ext cx="5847779" cy="1169074"/>
          </a:xfrm>
          <a:prstGeom prst="rect">
            <a:avLst/>
          </a:prstGeom>
        </p:spPr>
        <p:txBody>
          <a:bodyPr anchor="t" rtlCol="false" tIns="0" lIns="0" bIns="0" rIns="0">
            <a:spAutoFit/>
          </a:bodyPr>
          <a:lstStyle/>
          <a:p>
            <a:pPr algn="ctr">
              <a:lnSpc>
                <a:spcPts val="9587"/>
              </a:lnSpc>
            </a:pPr>
            <a:r>
              <a:rPr lang="en-US" sz="6848">
                <a:solidFill>
                  <a:srgbClr val="A45F43"/>
                </a:solidFill>
                <a:latin typeface="Belleza"/>
              </a:rPr>
              <a:t>PROTOTYPE</a:t>
            </a:r>
          </a:p>
        </p:txBody>
      </p:sp>
      <p:sp>
        <p:nvSpPr>
          <p:cNvPr name="TextBox 3" id="3"/>
          <p:cNvSpPr txBox="true"/>
          <p:nvPr/>
        </p:nvSpPr>
        <p:spPr>
          <a:xfrm rot="0">
            <a:off x="7155118" y="1563726"/>
            <a:ext cx="4204332" cy="1492430"/>
          </a:xfrm>
          <a:prstGeom prst="rect">
            <a:avLst/>
          </a:prstGeom>
        </p:spPr>
        <p:txBody>
          <a:bodyPr anchor="t" rtlCol="false" tIns="0" lIns="0" bIns="0" rIns="0">
            <a:spAutoFit/>
          </a:bodyPr>
          <a:lstStyle/>
          <a:p>
            <a:pPr algn="ctr">
              <a:lnSpc>
                <a:spcPts val="12151"/>
              </a:lnSpc>
              <a:spcBef>
                <a:spcPct val="0"/>
              </a:spcBef>
            </a:pPr>
            <a:r>
              <a:rPr lang="en-US" sz="8679">
                <a:solidFill>
                  <a:srgbClr val="A45F43"/>
                </a:solidFill>
                <a:latin typeface="Belleza"/>
              </a:rPr>
              <a:t>DESIGN</a:t>
            </a:r>
          </a:p>
        </p:txBody>
      </p:sp>
      <p:grpSp>
        <p:nvGrpSpPr>
          <p:cNvPr name="Group 4" id="4"/>
          <p:cNvGrpSpPr/>
          <p:nvPr/>
        </p:nvGrpSpPr>
        <p:grpSpPr>
          <a:xfrm rot="0">
            <a:off x="14058055" y="3303406"/>
            <a:ext cx="3930331" cy="5306114"/>
            <a:chOff x="0" y="0"/>
            <a:chExt cx="1035149" cy="1397495"/>
          </a:xfrm>
        </p:grpSpPr>
        <p:sp>
          <p:nvSpPr>
            <p:cNvPr name="Freeform 5" id="5"/>
            <p:cNvSpPr/>
            <p:nvPr/>
          </p:nvSpPr>
          <p:spPr>
            <a:xfrm flipH="false" flipV="false" rot="0">
              <a:off x="0" y="0"/>
              <a:ext cx="1035149" cy="1397495"/>
            </a:xfrm>
            <a:custGeom>
              <a:avLst/>
              <a:gdLst/>
              <a:ahLst/>
              <a:cxnLst/>
              <a:rect r="r" b="b" t="t" l="l"/>
              <a:pathLst>
                <a:path h="1397495" w="1035149">
                  <a:moveTo>
                    <a:pt x="100459" y="0"/>
                  </a:moveTo>
                  <a:lnTo>
                    <a:pt x="934690" y="0"/>
                  </a:lnTo>
                  <a:cubicBezTo>
                    <a:pt x="961333" y="0"/>
                    <a:pt x="986885" y="10584"/>
                    <a:pt x="1005725" y="29424"/>
                  </a:cubicBezTo>
                  <a:cubicBezTo>
                    <a:pt x="1024565" y="48264"/>
                    <a:pt x="1035149" y="73816"/>
                    <a:pt x="1035149" y="100459"/>
                  </a:cubicBezTo>
                  <a:lnTo>
                    <a:pt x="1035149" y="1297036"/>
                  </a:lnTo>
                  <a:cubicBezTo>
                    <a:pt x="1035149" y="1323679"/>
                    <a:pt x="1024565" y="1349231"/>
                    <a:pt x="1005725" y="1368071"/>
                  </a:cubicBezTo>
                  <a:cubicBezTo>
                    <a:pt x="986885" y="1386911"/>
                    <a:pt x="961333" y="1397495"/>
                    <a:pt x="934690" y="1397495"/>
                  </a:cubicBezTo>
                  <a:lnTo>
                    <a:pt x="100459" y="1397495"/>
                  </a:lnTo>
                  <a:cubicBezTo>
                    <a:pt x="73816" y="1397495"/>
                    <a:pt x="48264" y="1386911"/>
                    <a:pt x="29424" y="1368071"/>
                  </a:cubicBezTo>
                  <a:cubicBezTo>
                    <a:pt x="10584" y="1349231"/>
                    <a:pt x="0" y="1323679"/>
                    <a:pt x="0" y="1297036"/>
                  </a:cubicBezTo>
                  <a:lnTo>
                    <a:pt x="0" y="100459"/>
                  </a:lnTo>
                  <a:cubicBezTo>
                    <a:pt x="0" y="73816"/>
                    <a:pt x="10584" y="48264"/>
                    <a:pt x="29424" y="29424"/>
                  </a:cubicBezTo>
                  <a:cubicBezTo>
                    <a:pt x="48264" y="10584"/>
                    <a:pt x="73816" y="0"/>
                    <a:pt x="100459" y="0"/>
                  </a:cubicBezTo>
                  <a:close/>
                </a:path>
              </a:pathLst>
            </a:custGeom>
            <a:solidFill>
              <a:srgbClr val="7B6046"/>
            </a:solidFill>
          </p:spPr>
        </p:sp>
        <p:sp>
          <p:nvSpPr>
            <p:cNvPr name="TextBox 6" id="6"/>
            <p:cNvSpPr txBox="true"/>
            <p:nvPr/>
          </p:nvSpPr>
          <p:spPr>
            <a:xfrm>
              <a:off x="0" y="-38100"/>
              <a:ext cx="1035149" cy="143559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675553" y="3303406"/>
            <a:ext cx="3930331" cy="5306114"/>
            <a:chOff x="0" y="0"/>
            <a:chExt cx="1035149" cy="1397495"/>
          </a:xfrm>
        </p:grpSpPr>
        <p:sp>
          <p:nvSpPr>
            <p:cNvPr name="Freeform 8" id="8"/>
            <p:cNvSpPr/>
            <p:nvPr/>
          </p:nvSpPr>
          <p:spPr>
            <a:xfrm flipH="false" flipV="false" rot="0">
              <a:off x="0" y="0"/>
              <a:ext cx="1035149" cy="1397495"/>
            </a:xfrm>
            <a:custGeom>
              <a:avLst/>
              <a:gdLst/>
              <a:ahLst/>
              <a:cxnLst/>
              <a:rect r="r" b="b" t="t" l="l"/>
              <a:pathLst>
                <a:path h="1397495" w="1035149">
                  <a:moveTo>
                    <a:pt x="100459" y="0"/>
                  </a:moveTo>
                  <a:lnTo>
                    <a:pt x="934690" y="0"/>
                  </a:lnTo>
                  <a:cubicBezTo>
                    <a:pt x="961333" y="0"/>
                    <a:pt x="986885" y="10584"/>
                    <a:pt x="1005725" y="29424"/>
                  </a:cubicBezTo>
                  <a:cubicBezTo>
                    <a:pt x="1024565" y="48264"/>
                    <a:pt x="1035149" y="73816"/>
                    <a:pt x="1035149" y="100459"/>
                  </a:cubicBezTo>
                  <a:lnTo>
                    <a:pt x="1035149" y="1297036"/>
                  </a:lnTo>
                  <a:cubicBezTo>
                    <a:pt x="1035149" y="1323679"/>
                    <a:pt x="1024565" y="1349231"/>
                    <a:pt x="1005725" y="1368071"/>
                  </a:cubicBezTo>
                  <a:cubicBezTo>
                    <a:pt x="986885" y="1386911"/>
                    <a:pt x="961333" y="1397495"/>
                    <a:pt x="934690" y="1397495"/>
                  </a:cubicBezTo>
                  <a:lnTo>
                    <a:pt x="100459" y="1397495"/>
                  </a:lnTo>
                  <a:cubicBezTo>
                    <a:pt x="73816" y="1397495"/>
                    <a:pt x="48264" y="1386911"/>
                    <a:pt x="29424" y="1368071"/>
                  </a:cubicBezTo>
                  <a:cubicBezTo>
                    <a:pt x="10584" y="1349231"/>
                    <a:pt x="0" y="1323679"/>
                    <a:pt x="0" y="1297036"/>
                  </a:cubicBezTo>
                  <a:lnTo>
                    <a:pt x="0" y="100459"/>
                  </a:lnTo>
                  <a:cubicBezTo>
                    <a:pt x="0" y="73816"/>
                    <a:pt x="10584" y="48264"/>
                    <a:pt x="29424" y="29424"/>
                  </a:cubicBezTo>
                  <a:cubicBezTo>
                    <a:pt x="48264" y="10584"/>
                    <a:pt x="73816" y="0"/>
                    <a:pt x="100459" y="0"/>
                  </a:cubicBezTo>
                  <a:close/>
                </a:path>
              </a:pathLst>
            </a:custGeom>
            <a:solidFill>
              <a:srgbClr val="7B6046"/>
            </a:solidFill>
          </p:spPr>
        </p:sp>
        <p:sp>
          <p:nvSpPr>
            <p:cNvPr name="TextBox 9" id="9"/>
            <p:cNvSpPr txBox="true"/>
            <p:nvPr/>
          </p:nvSpPr>
          <p:spPr>
            <a:xfrm>
              <a:off x="0" y="-38100"/>
              <a:ext cx="1035149" cy="143559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5189952" y="3303406"/>
            <a:ext cx="3930331" cy="5306114"/>
            <a:chOff x="0" y="0"/>
            <a:chExt cx="1035149" cy="1397495"/>
          </a:xfrm>
        </p:grpSpPr>
        <p:sp>
          <p:nvSpPr>
            <p:cNvPr name="Freeform 11" id="11"/>
            <p:cNvSpPr/>
            <p:nvPr/>
          </p:nvSpPr>
          <p:spPr>
            <a:xfrm flipH="false" flipV="false" rot="0">
              <a:off x="0" y="0"/>
              <a:ext cx="1035149" cy="1397495"/>
            </a:xfrm>
            <a:custGeom>
              <a:avLst/>
              <a:gdLst/>
              <a:ahLst/>
              <a:cxnLst/>
              <a:rect r="r" b="b" t="t" l="l"/>
              <a:pathLst>
                <a:path h="1397495" w="1035149">
                  <a:moveTo>
                    <a:pt x="100459" y="0"/>
                  </a:moveTo>
                  <a:lnTo>
                    <a:pt x="934690" y="0"/>
                  </a:lnTo>
                  <a:cubicBezTo>
                    <a:pt x="961333" y="0"/>
                    <a:pt x="986885" y="10584"/>
                    <a:pt x="1005725" y="29424"/>
                  </a:cubicBezTo>
                  <a:cubicBezTo>
                    <a:pt x="1024565" y="48264"/>
                    <a:pt x="1035149" y="73816"/>
                    <a:pt x="1035149" y="100459"/>
                  </a:cubicBezTo>
                  <a:lnTo>
                    <a:pt x="1035149" y="1297036"/>
                  </a:lnTo>
                  <a:cubicBezTo>
                    <a:pt x="1035149" y="1323679"/>
                    <a:pt x="1024565" y="1349231"/>
                    <a:pt x="1005725" y="1368071"/>
                  </a:cubicBezTo>
                  <a:cubicBezTo>
                    <a:pt x="986885" y="1386911"/>
                    <a:pt x="961333" y="1397495"/>
                    <a:pt x="934690" y="1397495"/>
                  </a:cubicBezTo>
                  <a:lnTo>
                    <a:pt x="100459" y="1397495"/>
                  </a:lnTo>
                  <a:cubicBezTo>
                    <a:pt x="73816" y="1397495"/>
                    <a:pt x="48264" y="1386911"/>
                    <a:pt x="29424" y="1368071"/>
                  </a:cubicBezTo>
                  <a:cubicBezTo>
                    <a:pt x="10584" y="1349231"/>
                    <a:pt x="0" y="1323679"/>
                    <a:pt x="0" y="1297036"/>
                  </a:cubicBezTo>
                  <a:lnTo>
                    <a:pt x="0" y="100459"/>
                  </a:lnTo>
                  <a:cubicBezTo>
                    <a:pt x="0" y="73816"/>
                    <a:pt x="10584" y="48264"/>
                    <a:pt x="29424" y="29424"/>
                  </a:cubicBezTo>
                  <a:cubicBezTo>
                    <a:pt x="48264" y="10584"/>
                    <a:pt x="73816" y="0"/>
                    <a:pt x="100459" y="0"/>
                  </a:cubicBezTo>
                  <a:close/>
                </a:path>
              </a:pathLst>
            </a:custGeom>
            <a:solidFill>
              <a:srgbClr val="7B6046"/>
            </a:solidFill>
          </p:spPr>
        </p:sp>
        <p:sp>
          <p:nvSpPr>
            <p:cNvPr name="TextBox 12" id="12"/>
            <p:cNvSpPr txBox="true"/>
            <p:nvPr/>
          </p:nvSpPr>
          <p:spPr>
            <a:xfrm>
              <a:off x="0" y="-38100"/>
              <a:ext cx="1035149" cy="1435595"/>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707172" y="3303406"/>
            <a:ext cx="3930331" cy="5306114"/>
            <a:chOff x="0" y="0"/>
            <a:chExt cx="1035149" cy="1397495"/>
          </a:xfrm>
        </p:grpSpPr>
        <p:sp>
          <p:nvSpPr>
            <p:cNvPr name="Freeform 14" id="14"/>
            <p:cNvSpPr/>
            <p:nvPr/>
          </p:nvSpPr>
          <p:spPr>
            <a:xfrm flipH="false" flipV="false" rot="0">
              <a:off x="0" y="0"/>
              <a:ext cx="1035149" cy="1397495"/>
            </a:xfrm>
            <a:custGeom>
              <a:avLst/>
              <a:gdLst/>
              <a:ahLst/>
              <a:cxnLst/>
              <a:rect r="r" b="b" t="t" l="l"/>
              <a:pathLst>
                <a:path h="1397495" w="1035149">
                  <a:moveTo>
                    <a:pt x="100459" y="0"/>
                  </a:moveTo>
                  <a:lnTo>
                    <a:pt x="934690" y="0"/>
                  </a:lnTo>
                  <a:cubicBezTo>
                    <a:pt x="961333" y="0"/>
                    <a:pt x="986885" y="10584"/>
                    <a:pt x="1005725" y="29424"/>
                  </a:cubicBezTo>
                  <a:cubicBezTo>
                    <a:pt x="1024565" y="48264"/>
                    <a:pt x="1035149" y="73816"/>
                    <a:pt x="1035149" y="100459"/>
                  </a:cubicBezTo>
                  <a:lnTo>
                    <a:pt x="1035149" y="1297036"/>
                  </a:lnTo>
                  <a:cubicBezTo>
                    <a:pt x="1035149" y="1323679"/>
                    <a:pt x="1024565" y="1349231"/>
                    <a:pt x="1005725" y="1368071"/>
                  </a:cubicBezTo>
                  <a:cubicBezTo>
                    <a:pt x="986885" y="1386911"/>
                    <a:pt x="961333" y="1397495"/>
                    <a:pt x="934690" y="1397495"/>
                  </a:cubicBezTo>
                  <a:lnTo>
                    <a:pt x="100459" y="1397495"/>
                  </a:lnTo>
                  <a:cubicBezTo>
                    <a:pt x="73816" y="1397495"/>
                    <a:pt x="48264" y="1386911"/>
                    <a:pt x="29424" y="1368071"/>
                  </a:cubicBezTo>
                  <a:cubicBezTo>
                    <a:pt x="10584" y="1349231"/>
                    <a:pt x="0" y="1323679"/>
                    <a:pt x="0" y="1297036"/>
                  </a:cubicBezTo>
                  <a:lnTo>
                    <a:pt x="0" y="100459"/>
                  </a:lnTo>
                  <a:cubicBezTo>
                    <a:pt x="0" y="73816"/>
                    <a:pt x="10584" y="48264"/>
                    <a:pt x="29424" y="29424"/>
                  </a:cubicBezTo>
                  <a:cubicBezTo>
                    <a:pt x="48264" y="10584"/>
                    <a:pt x="73816" y="0"/>
                    <a:pt x="100459" y="0"/>
                  </a:cubicBezTo>
                  <a:close/>
                </a:path>
              </a:pathLst>
            </a:custGeom>
            <a:solidFill>
              <a:srgbClr val="7B6046"/>
            </a:solidFill>
          </p:spPr>
        </p:sp>
        <p:sp>
          <p:nvSpPr>
            <p:cNvPr name="TextBox 15" id="15"/>
            <p:cNvSpPr txBox="true"/>
            <p:nvPr/>
          </p:nvSpPr>
          <p:spPr>
            <a:xfrm>
              <a:off x="0" y="-38100"/>
              <a:ext cx="1035149" cy="1435595"/>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1020803" y="4733925"/>
            <a:ext cx="3511924" cy="317817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Our StyLEst prototype features a minimalist design, focusing on simplicity and elegance, enhancing usability and a seamless online shopping experience for fashion and beauty enthusiasts.</a:t>
            </a:r>
          </a:p>
        </p:txBody>
      </p:sp>
      <p:sp>
        <p:nvSpPr>
          <p:cNvPr name="TextBox 17" id="17"/>
          <p:cNvSpPr txBox="true"/>
          <p:nvPr/>
        </p:nvSpPr>
        <p:spPr>
          <a:xfrm rot="0">
            <a:off x="5568703" y="5086350"/>
            <a:ext cx="3197599" cy="1416050"/>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font used in this prototype is Poppins. This makes texts clear and easy to read.</a:t>
            </a:r>
          </a:p>
        </p:txBody>
      </p:sp>
      <p:sp>
        <p:nvSpPr>
          <p:cNvPr name="TextBox 18" id="18"/>
          <p:cNvSpPr txBox="true"/>
          <p:nvPr/>
        </p:nvSpPr>
        <p:spPr>
          <a:xfrm rot="0">
            <a:off x="9906706" y="4335748"/>
            <a:ext cx="3511924" cy="3883025"/>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The StyLEst prototype's navigation system prioritizes user ease and familiarity, with essential sections like Home, Shop, Search, My Account, Cart, Community, and Help &amp; Support. The app's consistent navigation bar and interactive elements enhance usability.</a:t>
            </a:r>
          </a:p>
        </p:txBody>
      </p:sp>
      <p:sp>
        <p:nvSpPr>
          <p:cNvPr name="TextBox 19" id="19"/>
          <p:cNvSpPr txBox="true"/>
          <p:nvPr/>
        </p:nvSpPr>
        <p:spPr>
          <a:xfrm rot="0">
            <a:off x="14368946" y="5086350"/>
            <a:ext cx="3511924" cy="2825750"/>
          </a:xfrm>
          <a:prstGeom prst="rect">
            <a:avLst/>
          </a:prstGeom>
        </p:spPr>
        <p:txBody>
          <a:bodyPr anchor="t" rtlCol="false" tIns="0" lIns="0" bIns="0" rIns="0">
            <a:spAutoFit/>
          </a:bodyPr>
          <a:lstStyle/>
          <a:p>
            <a:pPr algn="ctr">
              <a:lnSpc>
                <a:spcPts val="2799"/>
              </a:lnSpc>
            </a:pPr>
            <a:r>
              <a:rPr lang="en-US" sz="1999" spc="79">
                <a:solidFill>
                  <a:srgbClr val="FBF5E9"/>
                </a:solidFill>
                <a:latin typeface="Poppins"/>
              </a:rPr>
              <a:t>This prototype is designed in CANVA. This enables the team to provide participants with a copy that they can interact with themselves, ensuring an unbiased evaluation.</a:t>
            </a:r>
          </a:p>
        </p:txBody>
      </p:sp>
      <p:sp>
        <p:nvSpPr>
          <p:cNvPr name="TextBox 20" id="20"/>
          <p:cNvSpPr txBox="true"/>
          <p:nvPr/>
        </p:nvSpPr>
        <p:spPr>
          <a:xfrm rot="0">
            <a:off x="521001" y="3800443"/>
            <a:ext cx="4304001" cy="592455"/>
          </a:xfrm>
          <a:prstGeom prst="rect">
            <a:avLst/>
          </a:prstGeom>
        </p:spPr>
        <p:txBody>
          <a:bodyPr anchor="t" rtlCol="false" tIns="0" lIns="0" bIns="0" rIns="0">
            <a:spAutoFit/>
          </a:bodyPr>
          <a:lstStyle/>
          <a:p>
            <a:pPr algn="ctr">
              <a:lnSpc>
                <a:spcPts val="4620"/>
              </a:lnSpc>
            </a:pPr>
            <a:r>
              <a:rPr lang="en-US" sz="3300" spc="132">
                <a:solidFill>
                  <a:srgbClr val="FBF5E9"/>
                </a:solidFill>
                <a:latin typeface="Poppins"/>
              </a:rPr>
              <a:t>Minimalistic </a:t>
            </a:r>
          </a:p>
        </p:txBody>
      </p:sp>
      <p:sp>
        <p:nvSpPr>
          <p:cNvPr name="TextBox 21" id="21"/>
          <p:cNvSpPr txBox="true"/>
          <p:nvPr/>
        </p:nvSpPr>
        <p:spPr>
          <a:xfrm rot="0">
            <a:off x="4939966" y="3700413"/>
            <a:ext cx="4304001" cy="684530"/>
          </a:xfrm>
          <a:prstGeom prst="rect">
            <a:avLst/>
          </a:prstGeom>
        </p:spPr>
        <p:txBody>
          <a:bodyPr anchor="t" rtlCol="false" tIns="0" lIns="0" bIns="0" rIns="0">
            <a:spAutoFit/>
          </a:bodyPr>
          <a:lstStyle/>
          <a:p>
            <a:pPr algn="ctr">
              <a:lnSpc>
                <a:spcPts val="5319"/>
              </a:lnSpc>
            </a:pPr>
            <a:r>
              <a:rPr lang="en-US" sz="3799" spc="151">
                <a:solidFill>
                  <a:srgbClr val="FBF5E9"/>
                </a:solidFill>
                <a:latin typeface="Poppins"/>
              </a:rPr>
              <a:t>Font</a:t>
            </a:r>
          </a:p>
        </p:txBody>
      </p:sp>
      <p:sp>
        <p:nvSpPr>
          <p:cNvPr name="TextBox 22" id="22"/>
          <p:cNvSpPr txBox="true"/>
          <p:nvPr/>
        </p:nvSpPr>
        <p:spPr>
          <a:xfrm rot="0">
            <a:off x="9510668" y="3537236"/>
            <a:ext cx="4304001" cy="566420"/>
          </a:xfrm>
          <a:prstGeom prst="rect">
            <a:avLst/>
          </a:prstGeom>
        </p:spPr>
        <p:txBody>
          <a:bodyPr anchor="t" rtlCol="false" tIns="0" lIns="0" bIns="0" rIns="0">
            <a:spAutoFit/>
          </a:bodyPr>
          <a:lstStyle/>
          <a:p>
            <a:pPr algn="ctr">
              <a:lnSpc>
                <a:spcPts val="4480"/>
              </a:lnSpc>
            </a:pPr>
            <a:r>
              <a:rPr lang="en-US" sz="3200" spc="128">
                <a:solidFill>
                  <a:srgbClr val="FBF5E9"/>
                </a:solidFill>
                <a:latin typeface="Poppins"/>
              </a:rPr>
              <a:t>NAVIGATION</a:t>
            </a:r>
          </a:p>
        </p:txBody>
      </p:sp>
      <p:sp>
        <p:nvSpPr>
          <p:cNvPr name="TextBox 23" id="23"/>
          <p:cNvSpPr txBox="true"/>
          <p:nvPr/>
        </p:nvSpPr>
        <p:spPr>
          <a:xfrm rot="0">
            <a:off x="13871219" y="3766153"/>
            <a:ext cx="4304001" cy="651510"/>
          </a:xfrm>
          <a:prstGeom prst="rect">
            <a:avLst/>
          </a:prstGeom>
        </p:spPr>
        <p:txBody>
          <a:bodyPr anchor="t" rtlCol="false" tIns="0" lIns="0" bIns="0" rIns="0">
            <a:spAutoFit/>
          </a:bodyPr>
          <a:lstStyle/>
          <a:p>
            <a:pPr algn="ctr">
              <a:lnSpc>
                <a:spcPts val="5040"/>
              </a:lnSpc>
            </a:pPr>
            <a:r>
              <a:rPr lang="en-US" sz="3600" spc="144">
                <a:solidFill>
                  <a:srgbClr val="FBF5E9"/>
                </a:solidFill>
                <a:latin typeface="Poppins"/>
              </a:rPr>
              <a:t>CANVA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DAGIrngz0VU</dc:identifier>
  <dcterms:modified xsi:type="dcterms:W3CDTF">2011-08-01T06:04:30Z</dcterms:modified>
  <cp:revision>1</cp:revision>
  <dc:title>Brown White Elegant Fashion Company Profile Presentation</dc:title>
</cp:coreProperties>
</file>